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170"/>
  </p:handoutMasterIdLst>
  <p:sldIdLst>
    <p:sldId id="256" r:id="rId4"/>
    <p:sldId id="751" r:id="rId5"/>
    <p:sldId id="279" r:id="rId6"/>
    <p:sldId id="759" r:id="rId8"/>
    <p:sldId id="912" r:id="rId9"/>
    <p:sldId id="914" r:id="rId10"/>
    <p:sldId id="760" r:id="rId11"/>
    <p:sldId id="781" r:id="rId12"/>
    <p:sldId id="913" r:id="rId13"/>
    <p:sldId id="915" r:id="rId14"/>
    <p:sldId id="916" r:id="rId15"/>
    <p:sldId id="917" r:id="rId16"/>
    <p:sldId id="918" r:id="rId17"/>
    <p:sldId id="919" r:id="rId18"/>
    <p:sldId id="920" r:id="rId19"/>
    <p:sldId id="921" r:id="rId20"/>
    <p:sldId id="922" r:id="rId21"/>
    <p:sldId id="923" r:id="rId22"/>
    <p:sldId id="924" r:id="rId23"/>
    <p:sldId id="925" r:id="rId24"/>
    <p:sldId id="926" r:id="rId25"/>
    <p:sldId id="927" r:id="rId26"/>
    <p:sldId id="928" r:id="rId27"/>
    <p:sldId id="929" r:id="rId28"/>
    <p:sldId id="930" r:id="rId29"/>
    <p:sldId id="931" r:id="rId30"/>
    <p:sldId id="940" r:id="rId31"/>
    <p:sldId id="932" r:id="rId32"/>
    <p:sldId id="933" r:id="rId33"/>
    <p:sldId id="934" r:id="rId34"/>
    <p:sldId id="935" r:id="rId35"/>
    <p:sldId id="936" r:id="rId36"/>
    <p:sldId id="937" r:id="rId37"/>
    <p:sldId id="1071" r:id="rId38"/>
    <p:sldId id="938" r:id="rId39"/>
    <p:sldId id="941" r:id="rId40"/>
    <p:sldId id="942" r:id="rId41"/>
    <p:sldId id="943" r:id="rId42"/>
    <p:sldId id="944" r:id="rId43"/>
    <p:sldId id="945" r:id="rId44"/>
    <p:sldId id="946" r:id="rId45"/>
    <p:sldId id="947" r:id="rId46"/>
    <p:sldId id="948" r:id="rId47"/>
    <p:sldId id="949" r:id="rId48"/>
    <p:sldId id="950" r:id="rId49"/>
    <p:sldId id="951" r:id="rId50"/>
    <p:sldId id="952" r:id="rId51"/>
    <p:sldId id="953" r:id="rId52"/>
    <p:sldId id="954" r:id="rId53"/>
    <p:sldId id="955" r:id="rId54"/>
    <p:sldId id="956" r:id="rId55"/>
    <p:sldId id="957" r:id="rId56"/>
    <p:sldId id="958" r:id="rId57"/>
    <p:sldId id="959" r:id="rId58"/>
    <p:sldId id="960" r:id="rId59"/>
    <p:sldId id="961" r:id="rId60"/>
    <p:sldId id="962" r:id="rId61"/>
    <p:sldId id="963" r:id="rId62"/>
    <p:sldId id="964" r:id="rId63"/>
    <p:sldId id="965" r:id="rId64"/>
    <p:sldId id="966" r:id="rId65"/>
    <p:sldId id="967" r:id="rId66"/>
    <p:sldId id="968" r:id="rId67"/>
    <p:sldId id="1001" r:id="rId68"/>
    <p:sldId id="969" r:id="rId69"/>
    <p:sldId id="970" r:id="rId70"/>
    <p:sldId id="971" r:id="rId71"/>
    <p:sldId id="972" r:id="rId72"/>
    <p:sldId id="973" r:id="rId73"/>
    <p:sldId id="974" r:id="rId74"/>
    <p:sldId id="975" r:id="rId75"/>
    <p:sldId id="976" r:id="rId76"/>
    <p:sldId id="977" r:id="rId77"/>
    <p:sldId id="978" r:id="rId78"/>
    <p:sldId id="979" r:id="rId79"/>
    <p:sldId id="980" r:id="rId80"/>
    <p:sldId id="981" r:id="rId81"/>
    <p:sldId id="982" r:id="rId82"/>
    <p:sldId id="983" r:id="rId83"/>
    <p:sldId id="984" r:id="rId84"/>
    <p:sldId id="985" r:id="rId85"/>
    <p:sldId id="986" r:id="rId86"/>
    <p:sldId id="987" r:id="rId87"/>
    <p:sldId id="988" r:id="rId88"/>
    <p:sldId id="989" r:id="rId89"/>
    <p:sldId id="990" r:id="rId90"/>
    <p:sldId id="991" r:id="rId91"/>
    <p:sldId id="992" r:id="rId92"/>
    <p:sldId id="993" r:id="rId93"/>
    <p:sldId id="994" r:id="rId94"/>
    <p:sldId id="995" r:id="rId95"/>
    <p:sldId id="996" r:id="rId96"/>
    <p:sldId id="997" r:id="rId97"/>
    <p:sldId id="998" r:id="rId98"/>
    <p:sldId id="999" r:id="rId99"/>
    <p:sldId id="1000" r:id="rId100"/>
    <p:sldId id="1002" r:id="rId101"/>
    <p:sldId id="1003" r:id="rId102"/>
    <p:sldId id="1004" r:id="rId103"/>
    <p:sldId id="1005" r:id="rId104"/>
    <p:sldId id="1006" r:id="rId105"/>
    <p:sldId id="1007" r:id="rId106"/>
    <p:sldId id="1067" r:id="rId107"/>
    <p:sldId id="1008" r:id="rId108"/>
    <p:sldId id="1009" r:id="rId109"/>
    <p:sldId id="1010" r:id="rId110"/>
    <p:sldId id="1011" r:id="rId111"/>
    <p:sldId id="1012" r:id="rId112"/>
    <p:sldId id="1013" r:id="rId113"/>
    <p:sldId id="1014" r:id="rId114"/>
    <p:sldId id="1015" r:id="rId115"/>
    <p:sldId id="1016" r:id="rId116"/>
    <p:sldId id="1017" r:id="rId117"/>
    <p:sldId id="1018" r:id="rId118"/>
    <p:sldId id="1019" r:id="rId119"/>
    <p:sldId id="1020" r:id="rId120"/>
    <p:sldId id="1021" r:id="rId121"/>
    <p:sldId id="1022" r:id="rId122"/>
    <p:sldId id="1023" r:id="rId123"/>
    <p:sldId id="1024" r:id="rId124"/>
    <p:sldId id="1025" r:id="rId125"/>
    <p:sldId id="1026" r:id="rId126"/>
    <p:sldId id="1027" r:id="rId127"/>
    <p:sldId id="1028" r:id="rId128"/>
    <p:sldId id="1029" r:id="rId129"/>
    <p:sldId id="1030" r:id="rId130"/>
    <p:sldId id="1031" r:id="rId131"/>
    <p:sldId id="1032" r:id="rId132"/>
    <p:sldId id="1033" r:id="rId133"/>
    <p:sldId id="1034" r:id="rId134"/>
    <p:sldId id="1035" r:id="rId135"/>
    <p:sldId id="1036" r:id="rId136"/>
    <p:sldId id="1037" r:id="rId137"/>
    <p:sldId id="1038" r:id="rId138"/>
    <p:sldId id="1039" r:id="rId139"/>
    <p:sldId id="1040" r:id="rId140"/>
    <p:sldId id="1041" r:id="rId141"/>
    <p:sldId id="1042" r:id="rId142"/>
    <p:sldId id="1043" r:id="rId143"/>
    <p:sldId id="1044" r:id="rId144"/>
    <p:sldId id="1045" r:id="rId145"/>
    <p:sldId id="1046" r:id="rId146"/>
    <p:sldId id="1047" r:id="rId147"/>
    <p:sldId id="1048" r:id="rId148"/>
    <p:sldId id="1049" r:id="rId149"/>
    <p:sldId id="1050" r:id="rId150"/>
    <p:sldId id="1051" r:id="rId151"/>
    <p:sldId id="1052" r:id="rId152"/>
    <p:sldId id="1053" r:id="rId153"/>
    <p:sldId id="1054" r:id="rId154"/>
    <p:sldId id="1055" r:id="rId155"/>
    <p:sldId id="1056" r:id="rId156"/>
    <p:sldId id="1057" r:id="rId157"/>
    <p:sldId id="1058" r:id="rId158"/>
    <p:sldId id="1059" r:id="rId159"/>
    <p:sldId id="1060" r:id="rId160"/>
    <p:sldId id="1061" r:id="rId161"/>
    <p:sldId id="1068" r:id="rId162"/>
    <p:sldId id="1069" r:id="rId163"/>
    <p:sldId id="1070" r:id="rId164"/>
    <p:sldId id="1072" r:id="rId165"/>
    <p:sldId id="1073" r:id="rId166"/>
    <p:sldId id="1074" r:id="rId167"/>
    <p:sldId id="1075" r:id="rId168"/>
    <p:sldId id="270" r:id="rId169"/>
  </p:sldIdLst>
  <p:sldSz cx="12192000" cy="6858000"/>
  <p:notesSz cx="7103745" cy="10234295"/>
  <p:embeddedFontLst>
    <p:embeddedFont>
      <p:font typeface="黑体" panose="02010609060101010101" charset="-122"/>
      <p:regular r:id="rId175"/>
    </p:embeddedFont>
    <p:embeddedFont>
      <p:font typeface="微软雅黑" panose="020B0503020204020204" charset="-122"/>
      <p:regular r:id="rId176"/>
    </p:embeddedFont>
    <p:embeddedFont>
      <p:font typeface="华文细黑" panose="02010600040101010101" charset="-122"/>
      <p:regular r:id="rId177"/>
    </p:embeddedFont>
    <p:embeddedFont>
      <p:font typeface="方正书宋简体" panose="03000509000000000000" charset="-122"/>
      <p:regular r:id="rId17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8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notesMaster" Target="notesMasters/notesMaster1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8" Type="http://schemas.openxmlformats.org/officeDocument/2006/relationships/font" Target="fonts/font4.fntdata"/><Relationship Id="rId177" Type="http://schemas.openxmlformats.org/officeDocument/2006/relationships/font" Target="fonts/font3.fntdata"/><Relationship Id="rId176" Type="http://schemas.openxmlformats.org/officeDocument/2006/relationships/font" Target="fonts/font2.fntdata"/><Relationship Id="rId175" Type="http://schemas.openxmlformats.org/officeDocument/2006/relationships/font" Target="fonts/font1.fntdata"/><Relationship Id="rId174" Type="http://schemas.openxmlformats.org/officeDocument/2006/relationships/commentAuthors" Target="commentAuthors.xml"/><Relationship Id="rId173" Type="http://schemas.openxmlformats.org/officeDocument/2006/relationships/tableStyles" Target="tableStyles.xml"/><Relationship Id="rId172" Type="http://schemas.openxmlformats.org/officeDocument/2006/relationships/viewProps" Target="viewProps.xml"/><Relationship Id="rId171" Type="http://schemas.openxmlformats.org/officeDocument/2006/relationships/presProps" Target="presProps.xml"/><Relationship Id="rId170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9" Type="http://schemas.openxmlformats.org/officeDocument/2006/relationships/slide" Target="slides/slide165.xml"/><Relationship Id="rId168" Type="http://schemas.openxmlformats.org/officeDocument/2006/relationships/slide" Target="slides/slide164.xml"/><Relationship Id="rId167" Type="http://schemas.openxmlformats.org/officeDocument/2006/relationships/slide" Target="slides/slide163.xml"/><Relationship Id="rId166" Type="http://schemas.openxmlformats.org/officeDocument/2006/relationships/slide" Target="slides/slide162.xml"/><Relationship Id="rId165" Type="http://schemas.openxmlformats.org/officeDocument/2006/relationships/slide" Target="slides/slide161.xml"/><Relationship Id="rId164" Type="http://schemas.openxmlformats.org/officeDocument/2006/relationships/slide" Target="slides/slide160.xml"/><Relationship Id="rId163" Type="http://schemas.openxmlformats.org/officeDocument/2006/relationships/slide" Target="slides/slide159.xml"/><Relationship Id="rId162" Type="http://schemas.openxmlformats.org/officeDocument/2006/relationships/slide" Target="slides/slide158.xml"/><Relationship Id="rId161" Type="http://schemas.openxmlformats.org/officeDocument/2006/relationships/slide" Target="slides/slide157.xml"/><Relationship Id="rId160" Type="http://schemas.openxmlformats.org/officeDocument/2006/relationships/slide" Target="slides/slide156.xml"/><Relationship Id="rId16" Type="http://schemas.openxmlformats.org/officeDocument/2006/relationships/slide" Target="slides/slide12.xml"/><Relationship Id="rId159" Type="http://schemas.openxmlformats.org/officeDocument/2006/relationships/slide" Target="slides/slide155.xml"/><Relationship Id="rId158" Type="http://schemas.openxmlformats.org/officeDocument/2006/relationships/slide" Target="slides/slide154.xml"/><Relationship Id="rId157" Type="http://schemas.openxmlformats.org/officeDocument/2006/relationships/slide" Target="slides/slide153.xml"/><Relationship Id="rId156" Type="http://schemas.openxmlformats.org/officeDocument/2006/relationships/slide" Target="slides/slide152.xml"/><Relationship Id="rId155" Type="http://schemas.openxmlformats.org/officeDocument/2006/relationships/slide" Target="slides/slide151.xml"/><Relationship Id="rId154" Type="http://schemas.openxmlformats.org/officeDocument/2006/relationships/slide" Target="slides/slide150.xml"/><Relationship Id="rId153" Type="http://schemas.openxmlformats.org/officeDocument/2006/relationships/slide" Target="slides/slide149.xml"/><Relationship Id="rId152" Type="http://schemas.openxmlformats.org/officeDocument/2006/relationships/slide" Target="slides/slide148.xml"/><Relationship Id="rId151" Type="http://schemas.openxmlformats.org/officeDocument/2006/relationships/slide" Target="slides/slide147.xml"/><Relationship Id="rId150" Type="http://schemas.openxmlformats.org/officeDocument/2006/relationships/slide" Target="slides/slide146.xml"/><Relationship Id="rId15" Type="http://schemas.openxmlformats.org/officeDocument/2006/relationships/slide" Target="slides/slide11.xml"/><Relationship Id="rId149" Type="http://schemas.openxmlformats.org/officeDocument/2006/relationships/slide" Target="slides/slide145.xml"/><Relationship Id="rId148" Type="http://schemas.openxmlformats.org/officeDocument/2006/relationships/slide" Target="slides/slide144.xml"/><Relationship Id="rId147" Type="http://schemas.openxmlformats.org/officeDocument/2006/relationships/slide" Target="slides/slide143.xml"/><Relationship Id="rId146" Type="http://schemas.openxmlformats.org/officeDocument/2006/relationships/slide" Target="slides/slide142.xml"/><Relationship Id="rId145" Type="http://schemas.openxmlformats.org/officeDocument/2006/relationships/slide" Target="slides/slide141.xml"/><Relationship Id="rId144" Type="http://schemas.openxmlformats.org/officeDocument/2006/relationships/slide" Target="slides/slide140.xml"/><Relationship Id="rId143" Type="http://schemas.openxmlformats.org/officeDocument/2006/relationships/slide" Target="slides/slide139.xml"/><Relationship Id="rId142" Type="http://schemas.openxmlformats.org/officeDocument/2006/relationships/slide" Target="slides/slide138.xml"/><Relationship Id="rId141" Type="http://schemas.openxmlformats.org/officeDocument/2006/relationships/slide" Target="slides/slide137.xml"/><Relationship Id="rId140" Type="http://schemas.openxmlformats.org/officeDocument/2006/relationships/slide" Target="slides/slide136.xml"/><Relationship Id="rId14" Type="http://schemas.openxmlformats.org/officeDocument/2006/relationships/slide" Target="slides/slide10.xml"/><Relationship Id="rId139" Type="http://schemas.openxmlformats.org/officeDocument/2006/relationships/slide" Target="slides/slide135.xml"/><Relationship Id="rId138" Type="http://schemas.openxmlformats.org/officeDocument/2006/relationships/slide" Target="slides/slide134.xml"/><Relationship Id="rId137" Type="http://schemas.openxmlformats.org/officeDocument/2006/relationships/slide" Target="slides/slide133.xml"/><Relationship Id="rId136" Type="http://schemas.openxmlformats.org/officeDocument/2006/relationships/slide" Target="slides/slide132.xml"/><Relationship Id="rId135" Type="http://schemas.openxmlformats.org/officeDocument/2006/relationships/slide" Target="slides/slide131.xml"/><Relationship Id="rId134" Type="http://schemas.openxmlformats.org/officeDocument/2006/relationships/slide" Target="slides/slide130.xml"/><Relationship Id="rId133" Type="http://schemas.openxmlformats.org/officeDocument/2006/relationships/slide" Target="slides/slide129.xml"/><Relationship Id="rId132" Type="http://schemas.openxmlformats.org/officeDocument/2006/relationships/slide" Target="slides/slide128.xml"/><Relationship Id="rId131" Type="http://schemas.openxmlformats.org/officeDocument/2006/relationships/slide" Target="slides/slide127.xml"/><Relationship Id="rId130" Type="http://schemas.openxmlformats.org/officeDocument/2006/relationships/slide" Target="slides/slide126.xml"/><Relationship Id="rId13" Type="http://schemas.openxmlformats.org/officeDocument/2006/relationships/slide" Target="slides/slide9.xml"/><Relationship Id="rId129" Type="http://schemas.openxmlformats.org/officeDocument/2006/relationships/slide" Target="slides/slide125.xml"/><Relationship Id="rId128" Type="http://schemas.openxmlformats.org/officeDocument/2006/relationships/slide" Target="slides/slide124.xml"/><Relationship Id="rId127" Type="http://schemas.openxmlformats.org/officeDocument/2006/relationships/slide" Target="slides/slide123.xml"/><Relationship Id="rId126" Type="http://schemas.openxmlformats.org/officeDocument/2006/relationships/slide" Target="slides/slide122.xml"/><Relationship Id="rId125" Type="http://schemas.openxmlformats.org/officeDocument/2006/relationships/slide" Target="slides/slide121.xml"/><Relationship Id="rId124" Type="http://schemas.openxmlformats.org/officeDocument/2006/relationships/slide" Target="slides/slide120.xml"/><Relationship Id="rId123" Type="http://schemas.openxmlformats.org/officeDocument/2006/relationships/slide" Target="slides/slide119.xml"/><Relationship Id="rId122" Type="http://schemas.openxmlformats.org/officeDocument/2006/relationships/slide" Target="slides/slide118.xml"/><Relationship Id="rId121" Type="http://schemas.openxmlformats.org/officeDocument/2006/relationships/slide" Target="slides/slide117.xml"/><Relationship Id="rId120" Type="http://schemas.openxmlformats.org/officeDocument/2006/relationships/slide" Target="slides/slide116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jpeg"/><Relationship Id="rId1" Type="http://schemas.openxmlformats.org/officeDocument/2006/relationships/tags" Target="../tags/tag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4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5.jpeg"/><Relationship Id="rId1" Type="http://schemas.openxmlformats.org/officeDocument/2006/relationships/tags" Target="../tags/tag60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4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6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7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8.jpe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9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0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0.jpe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2.jpe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3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3.jpeg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4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4.jpe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5.jpe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5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6.jpeg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7.jpe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8.jpe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9.jpe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0.jpe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9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.xml"/><Relationship Id="rId1" Type="http://schemas.openxmlformats.org/officeDocument/2006/relationships/image" Target="../media/image13.jpe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2.jpe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0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3.jpe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4.jpe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1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5.jpe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6.jpe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7.jpe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8.jpe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9.jpeg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4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5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0.jpe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1.jpe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4.jpeg"/><Relationship Id="rId1" Type="http://schemas.openxmlformats.org/officeDocument/2006/relationships/tags" Target="../tags/tag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5.jpeg"/><Relationship Id="rId1" Type="http://schemas.openxmlformats.org/officeDocument/2006/relationships/tags" Target="../tags/tag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6.jpeg"/><Relationship Id="rId1" Type="http://schemas.openxmlformats.org/officeDocument/2006/relationships/tags" Target="../tags/tag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7.jpeg"/><Relationship Id="rId1" Type="http://schemas.openxmlformats.org/officeDocument/2006/relationships/tags" Target="../tags/tag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8.jpeg"/><Relationship Id="rId1" Type="http://schemas.openxmlformats.org/officeDocument/2006/relationships/tags" Target="../tags/tag3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0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2.jpeg"/><Relationship Id="rId1" Type="http://schemas.openxmlformats.org/officeDocument/2006/relationships/tags" Target="../tags/tag4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3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4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5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6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8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9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0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1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2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3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4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6.jpeg"/><Relationship Id="rId1" Type="http://schemas.openxmlformats.org/officeDocument/2006/relationships/tags" Target="../tags/tag5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7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8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9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0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1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2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．骨的构造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7652" name="图片 27651" descr="图4-2 骨的构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700" y="1574800"/>
            <a:ext cx="6909435" cy="4176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40080" y="1127760"/>
            <a:ext cx="4186555" cy="4171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ym typeface="+mn-ea"/>
              </a:rPr>
              <a:t>骨由骨质、骨髓和骨膜等构成 </a:t>
            </a:r>
            <a:endParaRPr lang="zh-CN" alt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indent="0" algn="ctr" fontAlgn="auto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41120" y="144208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）小腿骨的连结：胫骨和腓骨的上端由胫腓关节相连；两骨干之间借小腿骨间膜相连；两骨的下端借韧带相连。因此，胫、腓二骨之间几乎没有任何运动。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）足关节：足关节包括距小腿关节、跗骨间关节、跗跖关节、跖趾关节和趾骨间关节。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距小腿关节又称踝关节，由胫、腓骨的下端和距骨连结而成。关节囊的前、后壁薄弱而松弛，两侧壁有韧带加强，其中内侧韧带坚韧，外侧韧带较薄弱，当足过度内翻时，较易发生外侧韧带损伤。距小腿关节可作背屈（伸）和跖屈（屈）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37255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足关节</a:t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00355" name="图片 117763" descr="图4-43 足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128" y="1372553"/>
            <a:ext cx="8207375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218059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）足弓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5605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跗骨和跖骨借关节和韧带紧密连结，在纵、横方向上都形成凸向上方的弓形，称足弓。足弓具有弹性，是人体直立、行走和负重时的重要弹力缓冲结构，借以保护体内的脏器，同时也有保护足底的血管和神经，使其免受重力压迫的功能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379" name="图片 118787" descr="图4-44 足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293" y="2997200"/>
            <a:ext cx="7489825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57960" y="167322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扁平足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患者由于血管与神经的压迫，与常人相比无法长时间走路或站立，由于重心不稳容易偏向内侧，造成脊柱的改变，进而影响膝关节、髋关节。因活动受限，不易从事重体力劳动，且青少年体育锻炼如简单的跳跃运动都会受到影响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6149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知识卡片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86092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．下肢骨的主要骨性标志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9870" y="177101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髂嵴、髂前上棘、髂结节、坐骨结节、耻骨结节、大转子、股骨内、外上髁、髌骨、胫骨内、外侧髁、胫骨粗隆、胫骨前缘、内踝、外踝、腓骨头和跟骨结节。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623" y="461962"/>
            <a:ext cx="10564260" cy="55435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5030" y="1753235"/>
            <a:ext cx="806958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</a:t>
            </a:r>
            <a:r>
              <a:rPr 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二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骨骼肌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91643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5900" y="172910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全身的骨骼肌有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600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多块，约占体重的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40%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。每块肌都有一定的形态，有血管分布和神经支配，所以每块肌都是一个器官。若肌的血液供应受阻，会引起肌坏死；若支配肌的神经受损伤，会引起肌瘫痪。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97497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（一）肌的分类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9720" y="172910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根据肌的位置可分为头肌、颈肌、躯干肌、四肢肌。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肌的外形可分为长肌、短肌、扁肌和轮匝肌。长肌呈带状或长梭形，主要分布于四肢，收缩时引起的运动幅度较大；短肌短小，主要分布于躯干深层，收缩时引起的运动幅度较小；扁肌宽阔扁薄，主要分布于躯干浅层，除引起运动外，还参与构成腹壁，对腔内脏器起保护作用；轮匝肌呈环形，主要分布于孔、裂的周围，收缩时引起孔、裂的关闭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根据肌的作用可分为屈肌、伸肌、内收肌、外展肌、旋前肌和旋后肌等。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37255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肌的形态</a:t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05475" name="图片 122883" descr="图4-45 肌的形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6493" y="1628775"/>
            <a:ext cx="8207375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97497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（二）肌的构造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141160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肌由肌腹和肌腱构成。肌腹位于中部，主要由大量骨骼肌纤维构成，有收缩功能；肌腱位于两端，由致密结缔组织构成，呈银白色，非常坚韧，肌借肌腱附着于骨，没有收缩功能，只起力的传递作用。扁肌的肌腱呈宽阔膜状称腱膜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58595" y="1083945"/>
            <a:ext cx="937831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骨质：骨质由骨组织构成，可分为骨密质和骨松质。骨密质位于骨的表层，由成层排列的骨板构成，致密结实，能承受较大的压力；骨松质位于骨的内部，由片状和针状的骨小梁交织而成，结构疏松，呈蜂窝状，骨小梁的排列方向与骨所承受的压力和张力方向一致。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骨髓：分布于骨髓腔和骨松质的间隙内，质柔软，可分为红骨髓和黄骨髓。红骨髓具有造血功能。胎儿和婴幼儿的骨髓全部是红骨髓，从6岁前后开始，长骨骨髓腔内的红骨髓逐渐被脂肪组织取代形成黄骨髓。黄骨髓通常无造血功能，但在人体失血的情况下可转变为红骨髓，恢复造血功能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（3）骨膜：除关节面以外，骨的表面均有骨膜覆盖。骨膜是由致密结缔组织构成，含有丰富的血管、神经及骨细胞，对骨的营养、生长和修复有重要作用。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9845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556885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（三）肌的起止、配布和作用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141160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骨骼肌通常都跨过一个或多个关节，两端借肌腱附着于骨的表面。肌收缩时，其中一骨的位置相对固定，另一骨由于受肌的牵引而发生移动。肌在固定骨上的附着点为起点；在移动骨上的附着点称为止点。一般来说，躯干肌以靠近身体正中矢状面的附着点为起点，另一端为止点；四肢肌以位于四肢近侧的附着点为起点，反之为止点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肌的配布与关节的运动轴密切相关，每一个运动轴的两侧至少配布两组作用相反的肌，称为拮抗肌。例如肘关节前方的屈肌和后方的伸肌，两者即相互拮抗，又相互依存，在神经系统的支配下，彼此协调运动，使动作准确协调。在运动轴同一侧作用相同的肌，称为协同肌，如肘关节前面的各屈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37255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肌的起止和作用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08547" name="图片 125955" descr="图4-46 肌的起止和作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1372870"/>
            <a:ext cx="8135938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9845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938905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（四）肌的辅助结构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141160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包括筋膜、滑膜囊和腱鞘等，有保护肌和协助肌活动的功能。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．筋膜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分浅筋膜和深筋膜两类。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浅筋膜：又称皮下筋膜，位于皮肤的深面，主要由疏松结缔组织构成，内含脂肪、血管和神经等。脂肪含量的多少，随人体部位、性别、年龄和营养状况等因素的差别而不同。它具有保护深部器官和维持体温等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深筋膜：又称固有筋膜，位于浅筋膜的深面，由致密结缔组织构成，呈鞘状包裹肌、肌群、血管和神经等，形成肌间隔或血管神经鞘。深筋膜除有保护和约束肌的作用以外，在肌收缩时，还可减少相邻肌或肌群之间的摩擦，有利于肌或肌群的活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67989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大腿中部横断面（示筋膜）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10595" name="图片 128003" descr="图4-47 大腿中部横断面（示筋膜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290" y="1773238"/>
            <a:ext cx="8135938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96365" y="141160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．滑膜囊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为密闭扁形的结缔组织囊，囊内含滑液，多位于肌腱和骨面之间，在肌收缩时，可减少肌腱与骨的摩擦。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．腱鞘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包在长肌肌腱周围的结缔组织鞘，主要分布于手、足等活动性较大的部位。腱鞘分内、外两部分，外部是深筋膜增厚形成的纤维层；内部为双层套管状的滑膜层。滑膜层内有少量滑液，使腱在鞘内能自由滑动。腱鞘有固定肌腱的作用，也可减少腱活动时与骨面之间的摩擦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67989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腱鞘</a:t>
            </a:r>
            <a:r>
              <a:rPr lang="en-US" altLang="zh-CN" sz="3200" dirty="0">
                <a:sym typeface="+mn-ea"/>
              </a:rPr>
              <a:t> 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12643" name="图片 130051" descr="图4-48 腱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613" y="1513205"/>
            <a:ext cx="8207375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6149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二、头肌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1202055"/>
            <a:ext cx="9646920" cy="488823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头肌分面肌和咀嚼肌两部分。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（一）面肌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面肌位于面部和颅顶，起自颅骨，止于面部皮肤，收缩时可改变面部皮肤的外形，显示各种表情，故又称表情肌。主要有枕额肌、眼轮匝肌和口轮匝肌等。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枕额肌位于颅顶，有两个肌腹，即枕腹和额腹，分别位于枕部和额部皮下，两肌腹之间以帽状腱膜相连。收缩时可提睑扬眉，使额部皮肤出现横行的皱纹。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眼轮匝肌和口轮匝肌分别位于睑裂和口裂的周围，收缩时有缩小和关闭睑裂和口裂的作用。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（二）咀嚼肌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咀嚼肌位于颞下颌关节周围，可运动颞下颌关节，参与咀嚼运动。包括咬肌、颞肌、翼内肌和翼外肌。咬肌呈长方形，起自颧骨，止于下颌角外面；颞肌呈扇形，起自颞窝，止于下颌骨的冠突。二肌收缩可上提下颌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67989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头肌</a:t>
            </a:r>
            <a:r>
              <a:rPr lang="en-US" altLang="zh-CN" sz="3200" dirty="0">
                <a:sym typeface="+mn-ea"/>
              </a:rPr>
              <a:t> 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14691" name="图片 132099" descr="图4-49 头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140" y="1557338"/>
            <a:ext cx="8135938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6149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三、颈肌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1202055"/>
            <a:ext cx="9646920" cy="488823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颈肌分浅、深两群。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（一）浅群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主要有胸锁乳突肌、舌骨上肌群和舌骨下肌群。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．胸锁乳突肌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起于胸骨柄和锁骨的内侧端，止于颞骨乳突。一侧收缩时，使头屈向同侧，面部转向对侧；两侧同时收缩，可使头后仰。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．舌骨上肌群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主要位于下颌骨和舌骨之间，参与构成口腔底。它们收缩时，可上提舌骨；若舌骨固定，则可下降下颌骨。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．舌骨下肌群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位于舌骨和胸骨之间，于颈前正中线两侧覆盖喉、气管和甲状腺等结构。它们收缩时可下拉舌骨和使喉向上、下活动，协助吞咽运动。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67989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舌骨上、下肌群</a:t>
            </a:r>
            <a:r>
              <a:rPr lang="en-US" altLang="zh-CN" sz="3200" dirty="0">
                <a:sym typeface="+mn-ea"/>
              </a:rPr>
              <a:t> 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16739" name="图片 134147" descr="图4-50 舌骨上、下肌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8170" y="1679893"/>
            <a:ext cx="8135938" cy="4465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526542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．骨的化学成分和物理特性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6590" y="2032000"/>
            <a:ext cx="8339455" cy="1701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骨含有机质和无机质两种成分，有机质主要是骨胶原纤维，使骨具有弹性和韧性；无机质主要是钙盐，使骨坚硬。成人骨中有机质占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1/3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，无机质占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2/3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，使骨既坚硬又有一定的弹性和韧性。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16598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（二）深群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6365" y="2040255"/>
            <a:ext cx="9646920" cy="208915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主要有前斜角肌、中斜角肌和后斜角肌。它们均起自颈椎横突，前斜角肌和中斜角肌止于第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肋，并与第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肋围成一个三角形间隙，称斜角肌间隙。分布到上肢的血管和神经由此进入腋窝。后斜角肌止于第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67989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颈深肌群</a:t>
            </a:r>
            <a:r>
              <a:rPr lang="en-US" altLang="zh-CN" sz="3200" dirty="0">
                <a:sym typeface="+mn-ea"/>
              </a:rPr>
              <a:t> 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18787" name="图片 136195" descr="图4-51 颈深肌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8053" y="1557338"/>
            <a:ext cx="8207375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32092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躯干肌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5603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躯干肌包括背肌、胸肌、膈、腹肌和会阴肌。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（一）背肌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位于躯干的背面，分浅、深两群。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．浅群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主要有斜方肌和背阔肌。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）斜方肌：位于项部和背上部的浅层，一侧呈三角形，两侧合起来呈斜方形。该肌收缩时，可使肩胛骨向脊柱靠拢；上部肌束可上提肩胛骨，下部肌束可下降肩胛骨；如肩胛骨固定，两侧同时收缩，可使头后仰。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）背阔肌：位于背下部和胸外侧部，为全身最大的扁肌。该肌收缩时，可使臂内收，旋内和后伸；当上肢上举固定时，此肌收缩可引体向上。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．深群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主要是竖脊肌，位于棘突的两侧，从骶骨的后面向上延伸到枕骨，收缩时可使脊柱后伸并仰头，对维持人体的直立起重要作用。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67989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背肌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20835" name="图片 138243" descr="图4-52 背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405573"/>
            <a:ext cx="8207375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16598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（二）胸肌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胸肌主要有胸大肌、胸小肌、前锯肌和肋间肌。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．胸大肌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位于胸前壁浅层。该肌收缩时，可使臂内收和旋内；当上肢上举而固定时，可上提躯干；也可提肋以扩大胸廓，协助吸气。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．胸小肌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位于胸大肌的深面，呈三角形，可向前下方牵引肩胛骨。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．前锯肌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位于胸外侧壁。该肌收缩时，可向前牵引肩胛骨；下部肌束收缩，可使肩胛骨下角向外上旋转，助臂上举。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．肋间肌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位于肋间隙内。浅层的称肋间外肌，肌束斜向前下，收缩时可提肋，协助吸气；肋间外肌深面的称肋间内肌，肌束自下斜向内上，收缩时可降肋，协助呼气。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97326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en-US" altLang="zh-CN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胸肌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22883" name="图片 140291" descr="图4-53 胸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988" y="1557338"/>
            <a:ext cx="8135937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97326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en-US" altLang="zh-CN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前锯肌和肋间肌</a:t>
            </a: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23907" name="图片 141315" descr="图4-54 前锯肌和肋间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063" y="1628775"/>
            <a:ext cx="8207375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6149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（三）膈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位于胸、腹腔之间，为向上膨隆的穹窿状扁肌。膈的周围部为肌腹，附着于胸廓下口及其附近的骨面；中央移行为腱膜，称中心腱。膈有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个裂孔：位于脊柱前方的为主动脉裂孔，有主动脉和胸导管通过；主动脉裂孔的左前方为食管裂孔，有食管和迷走神经通过；在食管裂孔的右前方，中心腱内有腔静脉裂孔，有下腔静脉通过。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膈是重要的呼吸肌。收缩时，膈顶下降，胸腔容积增大，协助吸气；舒张时，膈顶上升，胸腔容积缩小，协助呼气。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212693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膈和腹后壁肌</a:t>
            </a:r>
            <a:br>
              <a:rPr lang="zh-CN" altLang="en-US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25955" name="图片 143363" descr="图4-55 膈和腹后壁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278" y="1557338"/>
            <a:ext cx="820737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16598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（四）腹肌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腹肌位于胸廓和骨盆之间，参与形成腹壁，可分为前外侧群和后群。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．前外侧群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位于腹前外侧壁，主要有腹直肌、腹外斜肌、腹内斜肌和腹横肌。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）腹直肌：位于腹前壁正中线的两侧，呈长带状，周围包有腱膜形成的腹直肌鞘。腹直肌的肌束纵行，其前部有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条横行的腱划。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腹外斜肌：是腹前外侧壁最浅层的扁肌，肌束自外上斜向前内下方，前上部的肌束移行为宽阔的腱膜，从前面包裹腹直肌，参与形成腹直肌鞘的前层。腱膜的下缘增厚并向后卷曲形成腹股沟韧带，张于髂前上棘与耻骨结节之间。在耻骨结节的外上方，腱膜有一略呈三角形的裂孔，称腹股沟管浅环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6474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．骨的发生和生长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8595" y="2129790"/>
            <a:ext cx="93783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骨由中胚层的间充质发育而成，它的发生有两种方式：一种是由间充质先形成结缔组织膜，然后骨化成骨，称膜化骨。如额骨和顶骨等。另一种是由间充质先形成与成骨形态相似的软骨，然后再由软骨逐渐骨化成骨，称软骨化骨，如四肢骨等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212693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腹肌前外侧群图</a:t>
            </a:r>
            <a:br>
              <a:rPr lang="zh-CN" altLang="en-US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28003" name="图片 145411" descr="图4-56 腹肌前外侧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8993" y="1614805"/>
            <a:ext cx="8207375" cy="460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1166813" y="254603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腹前壁下部</a:t>
            </a:r>
            <a:br>
              <a:rPr lang="zh-CN" altLang="en-US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r>
              <a:rPr lang="en-US" altLang="zh-CN" sz="3200" dirty="0">
                <a:sym typeface="+mn-ea"/>
              </a:rPr>
              <a:t> </a:t>
            </a:r>
            <a:br>
              <a:rPr lang="en-US" altLang="zh-CN" sz="3200" dirty="0">
                <a:sym typeface="+mn-ea"/>
              </a:rPr>
            </a:b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129027" name="图片 146435" descr="图4-57 腹前壁下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0638" y="1628775"/>
            <a:ext cx="8207375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）腹内斜肌：位于腹外斜肌的深面。肌束自后向前呈扇形展开，大部分肌束在腹直肌的外侧缘移行为腱膜，从前、后包裹腹直肌，参与形成腹直肌鞘的前层和后层。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）腹横肌：位于腹内斜肌的深面。肌束横行向前，在腹直肌外侧缘移行为腱膜，包裹腹直肌的后面，参与形成腹直肌鞘的后层。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腹内斜肌和腹横肌的下缘游离，呈弓形跨过精索（或子宫圆韧带）移行为腱膜，弯向后下止于耻骨梳，形成腹股沟镰。在男性，腹内斜肌和腹横肌的下缘有少量肌束随精索入阴囊，形成提睾肌。收缩时，可上提睾丸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79905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．后群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507490"/>
            <a:ext cx="9646920" cy="29984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位于腹后壁，主要有腰大肌和腰方肌。腰方肌位于腹后壁腰椎两侧，呈长方形，收缩时可使脊柱侧屈。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腹肌具有支持和保护腹腔脏器的作用；它与膈协同收缩，可增加腹压，协助排便、排尿、分娩和呼吸；也可使脊柱作前屈、侧屈和旋转运动。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80238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．腹肌的肌间结构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）腹直肌鞘：是包裹腹直肌的纤维性鞘，由腹前外侧壁三层扁肌的腱膜形成。在脐下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5cm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以下，腹直肌鞘后层全部转到腹直肌前面，参与腹直肌鞘前层的组成，此处形成凹向上的游离缘，称弓状线。弓状线以下腹直肌与腹横筋膜相帖。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）白线：位于腹前壁正中线，由两侧腹直肌鞘的纤维交织形成，上至剑突，下至耻骨联合，致密坚韧。白线中点有疏松的瘢痕组织环称脐环，为腹壁的一个薄弱点，若腹腔内容物由此膨出，则形成脐疝。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1" name="标题 150529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腹直肌鞘</a:t>
            </a:r>
            <a:endParaRPr lang="zh-CN" altLang="en-US" sz="3200" dirty="0"/>
          </a:p>
        </p:txBody>
      </p:sp>
      <p:pic>
        <p:nvPicPr>
          <p:cNvPr id="133123" name="图片 150531" descr="图4-58 腹直肌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3783" y="1628775"/>
            <a:ext cx="8207375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）腹股沟管：位于腹股沟韧带内侧半的稍上方，为腹前外侧壁三层扁肌之间的一条斜行裂隙，长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5cm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。腹股沟管有内、外两口：外口即腹股沟管浅环；内口称腹股沟管深环，位于腹股沟韧带中点上方约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1.5cm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处，由腹横筋膜形成。腹股沟管男性有精索通过，女性有子宫圆韧带通过。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）海氏三角：位于腹前壁下部，由腹直肌外侧缘、腹股沟韧带和腹壁下动脉围成的三角区。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（五）会阴肌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封闭小骨盆下口的肌总称会阴肌，主要包括肛提肌、会阴深横肌、会阴浅横肌和尿道括约肌。会阴肌承托盆腔脏器，并对肛管、阴道有括约作用。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肛提肌及其上、下筋膜共同构成盆膈，中部有直肠穿过。会阴深横肌和尿道括约肌及其上、下筋膜共同构成尿生殖膈，中部有尿道穿过，在女性，尿道的后方还有阴道穿过。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1" name="标题 150529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会阴肌</a:t>
            </a:r>
            <a:endParaRPr lang="zh-CN" altLang="en-US" sz="3200" dirty="0"/>
          </a:p>
        </p:txBody>
      </p:sp>
      <p:pic>
        <p:nvPicPr>
          <p:cNvPr id="135171" name="图片 152579" descr="图4-59 会阴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053" y="1628775"/>
            <a:ext cx="828040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16598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四、四肢肌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982470"/>
            <a:ext cx="9646920" cy="22904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四肢肌包括上肢肌和下肢肌。上肢肌数目较多，肌形细小，与上肢完成复杂的劳动有关；下肢肌粗大有力，与下肢支持体重和行走有关。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（一）上肢肌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按部位分为肩肌、臂肌、前臂肌和手肌。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7" name="标题 154625"/>
          <p:cNvSpPr>
            <a:spLocks noGrp="1"/>
          </p:cNvSpPr>
          <p:nvPr>
            <p:ph type="ctrTitle"/>
          </p:nvPr>
        </p:nvSpPr>
        <p:spPr>
          <a:xfrm>
            <a:off x="871538" y="65373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上肢肌前面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37219" name="图片 154627" descr="图4-60 上肢肌前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665" y="1471295"/>
            <a:ext cx="8655050" cy="5012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26540" y="801370"/>
            <a:ext cx="82823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骨与骨之间的连结即骨连结。根据骨连结的方式不同，可分为直接连结和间接连结两类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748" name="图片 31747" descr="图4-3 骨连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6320" y="2434590"/>
            <a:ext cx="7233285" cy="3617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（二）骨连结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7" name="标题 154625"/>
          <p:cNvSpPr>
            <a:spLocks noGrp="1"/>
          </p:cNvSpPr>
          <p:nvPr>
            <p:ph type="ctrTitle"/>
          </p:nvPr>
        </p:nvSpPr>
        <p:spPr>
          <a:xfrm>
            <a:off x="871538" y="695643"/>
            <a:ext cx="8229600" cy="1143000"/>
          </a:xfrm>
        </p:spPr>
        <p:txBody>
          <a:bodyPr anchor="ctr" anchorCtr="0"/>
          <a:p>
            <a:r>
              <a:rPr lang="zh-CN" altLang="en-US" sz="3200" dirty="0">
                <a:sym typeface="+mn-ea"/>
              </a:rPr>
              <a:t>上肢肌后面 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38243" name="图片 155651" descr="图4-61 上肢肌后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570673"/>
            <a:ext cx="8207375" cy="4681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．肩肌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位于肩关节周围，能运动肩关节。包括三角肌、肩胛下肌、冈上肌、冈下肌、小圆肌和大圆肌，其中最重要的是三角肌。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三角肌位于肩部，略呈三角形，从前、外、后三面包绕肩关节。该肌收缩，可使肩关节外展、前屈、后伸、旋内和旋外。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．臂肌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位于肱骨周围，分前、后两群。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）前群：主要有肱二头肌、肱肌和喙肱肌。肱二头肌位于臂前部浅层，呈长梭形，主要作用是屈肘关节，也可协助屈肩关节。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）后群：主要有肱三头肌。肱三头肌位于臂后部，收缩时，可伸肘关节。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．前臂肌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位于桡、尺骨周围，肌形小，数量多，多数为长肌，肌腹位于前臂的近侧端，远侧移行为细长的腱索，跨过数个关节，止于手骨。主要作用于前臂和手的关节。分前、后两群。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）前群：位于前臂前面，共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块，分浅、深两层。浅层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块，从桡侧向尺侧依次为肱桡肌、旋前圆肌、桡侧腕屈肌、掌长肌、指浅屈肌和尺侧腕屈肌。深层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块，即桡侧的拇长屈肌、尺侧的指深屈肌和旋前方肌。肱桡肌的主要作用是屈肘关节，牚长肌可屈腕关节，其余各肌的作用与名称相当。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）后群：位于前臂后面，共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块，分浅、深两层。浅层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块，从桡侧向尺侧依次为桡侧腕长伸肌、桡侧腕短伸肌、指伸肌、小指伸肌和尺侧腕伸肌。深层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块，从外上向内下依次为旋后肌、拇长展肌、拇短伸肌、拇长伸肌和示指伸肌。各肌的作用与名称相当。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3" name="标题 158721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前臂肌前群</a:t>
            </a:r>
            <a:endParaRPr lang="zh-CN" altLang="en-US" sz="3200" dirty="0"/>
          </a:p>
        </p:txBody>
      </p:sp>
      <p:pic>
        <p:nvPicPr>
          <p:cNvPr id="141315" name="图片 158723" descr="图4-62 前臂肌前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593" y="1628775"/>
            <a:ext cx="8207375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7" name="标题 159745"/>
          <p:cNvSpPr>
            <a:spLocks noGrp="1"/>
          </p:cNvSpPr>
          <p:nvPr>
            <p:ph type="ctrTitle"/>
          </p:nvPr>
        </p:nvSpPr>
        <p:spPr>
          <a:xfrm>
            <a:off x="468313" y="62071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前臂肌后群深层 </a:t>
            </a:r>
            <a:endParaRPr lang="zh-CN" altLang="en-US" sz="3200" dirty="0"/>
          </a:p>
        </p:txBody>
      </p:sp>
      <p:pic>
        <p:nvPicPr>
          <p:cNvPr id="142339" name="图片 159747" descr="图4-63 前臂肌后群深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993" y="1557338"/>
            <a:ext cx="8207375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62496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．手肌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位于手掌，肌形短小。主要作用于手指，可分为外侧群、中间群和内侧群。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）外侧群：位于手掌外侧部，在人类较发达，形成丰满的隆起，称鱼际。主要作用是使拇指内收、外展、屈和对掌运动。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）中间群：位于掌心和掌骨之间。主要作用屈掌指关节、伸指骨间关节和使手指内收及外展。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）内侧群：位于手掌内侧部，也较丰隆，称小鱼际。主要作用屈小指、使小指外展。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5" name="标题 161793"/>
          <p:cNvSpPr>
            <a:spLocks noGrp="1"/>
          </p:cNvSpPr>
          <p:nvPr>
            <p:ph type="ctrTitle"/>
          </p:nvPr>
        </p:nvSpPr>
        <p:spPr>
          <a:xfrm>
            <a:off x="395288" y="692150"/>
            <a:ext cx="8229600" cy="1143000"/>
          </a:xfrm>
        </p:spPr>
        <p:txBody>
          <a:bodyPr anchor="ctr" anchorCtr="0"/>
          <a:p>
            <a:r>
              <a:rPr lang="zh-CN" altLang="en-US" sz="2800" dirty="0"/>
              <a:t>手肌浅层图</a:t>
            </a:r>
            <a:endParaRPr lang="zh-CN" altLang="en-US" sz="2800" dirty="0"/>
          </a:p>
        </p:txBody>
      </p:sp>
      <p:pic>
        <p:nvPicPr>
          <p:cNvPr id="144387" name="图片 161795" descr="图4-64 手肌浅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483" y="1498918"/>
            <a:ext cx="8280400" cy="4535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09" name="标题 162817"/>
          <p:cNvSpPr>
            <a:spLocks noGrp="1"/>
          </p:cNvSpPr>
          <p:nvPr>
            <p:ph type="ctrTitle"/>
          </p:nvPr>
        </p:nvSpPr>
        <p:spPr>
          <a:xfrm>
            <a:off x="468313" y="62071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手肌深层</a:t>
            </a:r>
            <a:endParaRPr lang="zh-CN" altLang="en-US" sz="3200" dirty="0"/>
          </a:p>
        </p:txBody>
      </p:sp>
      <p:pic>
        <p:nvPicPr>
          <p:cNvPr id="145411" name="图片 162819" descr="图4-65 手肌深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528" y="1541780"/>
            <a:ext cx="8207375" cy="460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83845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．腋窝和肘窝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）腋窝：位于胸外侧壁和臂上部之间的锥体形腔隙。供应上肢的血管和神经由此通过，另外腋窝内还有丰富的淋巴结和淋巴管等。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）肘窝：位于肘前方的三角形凹窝。窝内有血管、神经通过。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72542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（二）下肢肌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按部位可分为髋肌、大腿肌、小腿肌和足肌。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．髋肌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位于髋关节周围，主要运动髋关节，可分为前、后两群。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）前群：主要是髂腰肌，由腰大肌和髂肌组成。该肌收缩可使髋关节前屈和旋外；当下肢固定时，可使躯干前屈。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）后群：位于臀部，主要有臀大肌、臀中肌、臀小肌和梨状肌等。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）臀大肌：位于臀部的最浅层，略呈四边形，大而肥厚。该肌收缩，可使髋关节后伸。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）臀中肌和臀小肌：臀中肌位于臀部外上方，大部分被臀大肌覆盖，臀小肌位于臀中肌深面，它们具有使髋关节外展和旋内的作用。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）梨状肌：位于臀大肌的深面和臀中肌的下方。可使髋关节旋外。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．直接连结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8595" y="2129790"/>
            <a:ext cx="93783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骨与骨之间借致密结缔组织、软骨或骨直接相连，其间无腔隙，运动幅度小或不能运动。其中借致密结缔组织相连的称纤维连结，如颅骨之间的缝等；借软骨相连的称软骨连结，如椎骨之间的椎间盘等；借骨相连的称骨性结合，如成人髂骨、坐骨、耻骨三骨融合为髋骨等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1" name="标题 165889"/>
          <p:cNvSpPr>
            <a:spLocks noGrp="1"/>
          </p:cNvSpPr>
          <p:nvPr>
            <p:ph type="ctrTitle"/>
          </p:nvPr>
        </p:nvSpPr>
        <p:spPr>
          <a:xfrm>
            <a:off x="395288" y="62071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下肢肌前面</a:t>
            </a:r>
            <a:endParaRPr lang="zh-CN" altLang="en-US" sz="3200" dirty="0"/>
          </a:p>
        </p:txBody>
      </p:sp>
      <p:pic>
        <p:nvPicPr>
          <p:cNvPr id="148483" name="图片 165891" descr="图4-66 下肢肌前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083" y="1412558"/>
            <a:ext cx="8064500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5" name="标题 166913"/>
          <p:cNvSpPr>
            <a:spLocks noGrp="1"/>
          </p:cNvSpPr>
          <p:nvPr>
            <p:ph type="ctrTitle"/>
          </p:nvPr>
        </p:nvSpPr>
        <p:spPr>
          <a:xfrm>
            <a:off x="468313" y="62071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下肢肌后面</a:t>
            </a:r>
            <a:endParaRPr lang="zh-CN" altLang="en-US" sz="3200" dirty="0"/>
          </a:p>
        </p:txBody>
      </p:sp>
      <p:pic>
        <p:nvPicPr>
          <p:cNvPr id="149507" name="图片 166915" descr="图4-67 下肢肌后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8708" y="1557338"/>
            <a:ext cx="8207375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29" name="标题 167937"/>
          <p:cNvSpPr>
            <a:spLocks noGrp="1"/>
          </p:cNvSpPr>
          <p:nvPr>
            <p:ph type="ctrTitle"/>
          </p:nvPr>
        </p:nvSpPr>
        <p:spPr>
          <a:xfrm>
            <a:off x="395288" y="692150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臀部深层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50531" name="图片 167939" descr="图4-68 臀部深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673" y="1628775"/>
            <a:ext cx="8207375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18440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．大腿肌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2700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位于股骨周围，可分为前群、内侧群和后群。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）前群：位于大腿的前面，主要有缝匠肌和股四头肌。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）缝匠肌：呈长带状，是全身最长的肌。该肌收缩，可屈髋关节和膝关节。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）股四头肌：是大腿前面最强大的肌，它有股直肌、股外侧肌、股中间肌和股内侧肌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个头，向下合成一腱，包绕髌骨，下续于髌韧带，止于胫骨粗隆。该肌收缩可屈髋关节和伸膝关节。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）内侧群：位于大腿的内侧部。主要有耻骨肌、长收肌、短收肌、大收肌和股薄肌。收缩可使髋关节内收。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）后群：位于大腿的后面，主要有股二头肌、半腱肌和半膜肌。股二头肌位于股后外侧；半腱肌和半膜肌位于股后内侧。它们具有屈膝关节和伸髋关节的作用。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．小腿肌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14427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位于胫骨和腓骨的周围，可分为前群、外侧群和后群。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群：位于小腿的前面，主要有胫骨前肌、拇长伸肌和趾长伸肌。胫骨前肌位于胫骨的外侧面，在它的外侧，上方有趾长伸肌，下方有拇长伸肌。胫骨前肌可使足背屈和内翻；拇长伸肌和趾长伸肌分别伸拇趾和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2—5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趾，并使足背屈。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）外侧群：位于小腿的外侧部，主要有腓骨长肌和腓骨短肌。浅层是腓骨长肌，其深面是腓骨短肌。可使足外翻和跖屈。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）后群：位于小腿的后面，分浅、深两层。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浅层有小腿三头肌，由腓肠肌和比目鱼肌合成，粗大有力。腓肠肌位于浅面，比目鱼肌位于深面，在小腿下部汇合成一条强大的跟腱，止于跟骨结节。该肌收缩可使足跖屈。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深层有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块，从内侧向外侧依次是趾长屈肌、胫骨后肌和拇长屈肌。具有使足内翻、跖屈和屈趾的作用。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1" name="标题 171009"/>
          <p:cNvSpPr>
            <a:spLocks noGrp="1"/>
          </p:cNvSpPr>
          <p:nvPr>
            <p:ph type="ctrTitle"/>
          </p:nvPr>
        </p:nvSpPr>
        <p:spPr>
          <a:xfrm>
            <a:off x="468313" y="692150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小腿肌后群深层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153603" name="图片 171011" descr="图4-69 小腿肌后群深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5703" y="1557338"/>
            <a:ext cx="8207375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17675" y="1689100"/>
            <a:ext cx="964692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．足肌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分足背肌和足底肌，足背肌协助伸趾，足底肌协助屈趾和维持足弓。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．股三角和腘窝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）股三角：位于大腿前面的上部。由腹股沟韧带、缝匠肌和长收肌围成尖向下的三角形区域，其内由内侧向外侧有股静脉、股动脉和股神经通过。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）腘窝：位于膝关节的后方，呈菱形，窝内有胫神经和腘血管通过。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49" name="标题 173057"/>
          <p:cNvSpPr>
            <a:spLocks noGrp="1"/>
          </p:cNvSpPr>
          <p:nvPr>
            <p:ph type="ctrTitle"/>
          </p:nvPr>
        </p:nvSpPr>
        <p:spPr>
          <a:xfrm>
            <a:off x="468313" y="549275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足底肌</a:t>
            </a:r>
            <a:endParaRPr lang="zh-CN" altLang="en-US" sz="3200" dirty="0"/>
          </a:p>
        </p:txBody>
      </p:sp>
      <p:pic>
        <p:nvPicPr>
          <p:cNvPr id="155651" name="图片 173059" descr="图4-70 足底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453" y="1441768"/>
            <a:ext cx="820737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140" y="97155"/>
            <a:ext cx="1916430" cy="77406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名词解释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0625" y="1144270"/>
            <a:ext cx="10354310" cy="47294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．运动系统：由骨、骨连结和骨骼肌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约占成人体重的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60%~70%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．胸骨：是位于胸前壁正中的扁骨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自上而下分为胸骨柄、胸骨体和剑突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．胸骨角：胸骨柄与胸骨体连接处形成微向前突的横嵴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称为胸骨角。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．翼点：颞窝前下部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额骨、顶骨、颞骨、蝶骨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骨会合处形成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“H”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形的缝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称为翼点。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．鼻旁窦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是位于同名颅骨内不规则含气空腔的总称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位于鼻腔周围并与鼻腔相通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有上颌窦、额窦、蝶窦和筛窦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．颅囟：新生儿颅顶各骨尚未发育完全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其间还留有一定面积的、未完全骨化的结缔组织膜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称为颅囟。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．直接连结：是指骨与骨之间借致密结缔组织、软骨或骨组织直接紧密相连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其间无间隙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不能活动或仅有少许活动。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．关节囊：是指附着在关节面周缘骨面上的结缔组织囊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分为内、外两层。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6180" y="764540"/>
            <a:ext cx="1028001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．关节腔：是由关节囊滑膜层与关节软骨围成的密闭腔隙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腔内呈负压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内含少量滑液。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．肋间隙：相邻两肋之间的间隙称为肋间隙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．颌关节：只在颞骨与下颌骨之间形成唯一的颞下颌关节又称下颌关节。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．肩关节：由肱骨头与肩胛骨的关节盂构成。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．肘关节：由肱骨下端与桡、尺骨上端构成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包括肱尺关节、肱桡关节和桡尺近侧关节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．骨盆：是由骶骨、尾骨和左右髋骨借骨连结构成的盆形骨环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具有传递重力、保护盆腔器官的功能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是女性胎儿娩出的产道。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．膝关节：是人体内最大、结构最复杂的关节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由股骨下端、胫骨上端和髌骨构成。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．足弓：是指跗骨和跖骨借关节和韧带紧密相连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在纵横方向上都形成凸向上方的弓形结构。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．协同肌：在一个运动轴的同侧则配布有作用相同的肌或肌群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称为协同肌。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．臂肌：位于肱骨周围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分前、后两群前群包括肱二头肌、喙肱肌和肱肌后群为肱三头肌。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．腹直肌鞘：为包裹腹直肌的纤维性鞘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由腹前外侧壁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块扁肌的腱膜共同构成。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．深筋膜：是位于浅筋膜深面的致密结缔组织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在四肢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深筋膜伸入肌群之间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并附着于骨而形成肌间隔。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．间接连结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8595" y="2129790"/>
            <a:ext cx="937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骨与骨之间借膜性结缔组织囊相连，称间接连结，又称关节。间接连结相对的骨面之间具有腔隙，运动幅度较大。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140" y="97155"/>
            <a:ext cx="1916430" cy="77406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单项选择题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8090" y="899160"/>
            <a:ext cx="100342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运动系统包括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骨、关节与肌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软骨与肌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骨连结与肌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骨、骨连结、骨骼肌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骨骼、关节、韧带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胸骨柄上缘中部的凹陷为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锁切迹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颈静脉切迹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肋切迹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桡切迹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 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滑车切迹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肋骨有几对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?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12  B. 24  C. 36  D. 14  E .18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关于颅骨描述正确的是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23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块，多为不规则骨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脑颅骨只参与围成颅腔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面颅骨不参与构成面颅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颅骨内的含气腔称鼻旁窦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鼻旁窦均位于脑颅骨内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两侧顶骨和枕骨连接成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人字缝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矢状缝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冠状缝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前囱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后囱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2370" y="878205"/>
            <a:ext cx="977455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6.不属于直接连接的有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缝 B. 骨性结合 C. 韧带连接 D. 纤维软骨联合 E. 滑膜关节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7.关节腔是指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是关节软骨与关节囊的滑膜层所围成的腔隙B.腔内呈正压C. 是关节的辅助结构D.正常关节腔内含大量气体 E. 以上都对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8.下面哪个是关节的辅助结构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关节腔 B. 关节囊 C. 关节面 D. 关节盘 E. 滑液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9.脊柱的构成不包括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. 颈椎B . 胸骨C . 腰椎D . 尾椎E . 荐椎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10.下面关于椎间盘正确的是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存在于脊柱各椎骨之间 B. 属椎骨之间的间接连接 C. 由纤维环和髓核构成 D. 纤维环的前外侧部较为薄弱 E. 椎间盘易向前突出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7430" y="710565"/>
            <a:ext cx="10612120" cy="632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胸廓的构成不包括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锁骨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胸骨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肋骨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胸椎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肋软骨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颞下颌关节错误的是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关节盘由透明软骨构成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关节盘将关节腔分为上下两部分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关节脱位后需手法还纳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关节结节位于关节囊内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关节囊外有韧带加强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肩关节的结构特点是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肱骨头小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关节囊后而紧，有韧带增强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下壁较薄弱，是脱位的常见部位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关节腔窄小，有肌腱通过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肘关节的构成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由肱骨和尺骨构成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由肱骨和桡骨构成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由肱骨、尺骨、桡骨构成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三个关节包被在三个关节囊内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以上都对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膝关节的结构特点是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由股骨下端和胫、腓骨上端组成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有内、外侧半月板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只能做屈伸收展运动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前方有前、后交叉韧带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以上都对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0895" y="799465"/>
            <a:ext cx="1090104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下列关于距小腿关节正确的是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由跟骨与胫骨、腓骨构成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关节囊外侧有坚韧的三角韧带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关节囊内侧的韧带较薄弱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主要作足内翻和足外翻运动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以上均不对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17.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肌的构造是由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由肌细胞构成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由骨骼肌纤维构成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由肌腹构成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由肌腹和肌膜构成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由肌腹和肌腱构成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关于斜方肌的描述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正确的是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为四方形扁肌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左右相合呈长方形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两侧同时收缩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头前屈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位于项部和背部的浅层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以上均不对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关于肱三头肌正确的是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作用于肘关节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不作用于肩关节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B.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是肘关节惟一的伸肌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C.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受脊髓第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颈节支配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主要作用是伸肘关节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部分受腋神经支配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20.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下列关于股四头肌的正确说法是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是全身体积最大的肌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主要作用屈髋关节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股直肌起于髂前上棘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止于股骨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以上都对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42160" y="1766570"/>
            <a:ext cx="7056755" cy="20300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1.D 2.B 3.C 4.A 5.A </a:t>
            </a: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6.E 7.A 8.D 9.B 10.C </a:t>
            </a: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11.A 12.A 13.C 14.A 15.B</a:t>
            </a: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16.E 17.E. 18.D 19.D 20.A</a:t>
            </a:r>
            <a:endParaRPr lang="en-US" altLang="zh-CN" sz="180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051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）关节的基本结构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8595" y="1272540"/>
            <a:ext cx="93783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包括关节面、关节囊和关节腔。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）关节面：是构成关节各骨的邻接面，关节面上覆盖一层光滑而富有弹性的关节软骨，具有减少摩擦和缓冲外力冲击的作用。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）关节囊：为结缔组织构成的膜性囊，分内外两层。外层为纤维层，厚而坚韧，与骨膜相延续；内层为滑膜层，紧贴于纤维层的内面，薄而柔软，能产生滑液，有润滑关节和营养关节软骨的作用。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）关节腔：是关节囊的滑膜层与关节软骨所围成的密闭腔隙，内含少量滑液。关节腔呈负压，有利于关节的稳固。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0519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）关节的辅助结构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8595" y="1564005"/>
            <a:ext cx="937831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关节的辅助结构主要有韧带和关节盘等，以增加关节的稳固性和灵活性。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韧带有增强关节的稳固性和限制关节运动等作用，可分为囊内韧带和囊外韧带两类。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关节盘呈盘状，由纤维软骨构成，位于两骨的关节面之间，能使相邻的两关节面的形状更加适应，它既增强了关节的稳固性，也使关节的运动更加灵活。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2429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）关节的运动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8595" y="1306830"/>
            <a:ext cx="93783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关节的运动形式主要有以下几种：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）屈和伸：通常是指关节沿冠状轴进行的运动。两骨之间角度变小为屈；角度变大为伸。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）内收和外展：是指关节沿矢状轴进行的运动。骨向正中矢状面靠拢为内收，远离正中矢状面为外展。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）旋转：是指骨围绕垂直轴进行的运动。骨的前面转向内侧为旋内；转向外侧为旋外。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）环转：是指骨的近端在原位不动，远端作圆周运动。即屈、外展、伸、内收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种动作的连续。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1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1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3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4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4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5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5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6" name="矩形 5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5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9" name="矩形 58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6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2" name="矩形 6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6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5" name="矩形 6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6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8" name="矩形 6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7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1" name="矩形 7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7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躯干骨及其连结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8595" y="1495425"/>
            <a:ext cx="937831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躯干骨包括椎骨、胸骨和肋，共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块。躯干骨借骨连结构成脊柱和胸廓。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（一）脊柱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脊柱位于背部正中，是躯干的中轴，由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块椎骨、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块骶骨和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块尾骨连结而成。除有支持体重和运动功能外，还参与胸腔、腹腔和盆腔后壁的组成，有保护腔内脏器的功能。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．椎骨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幼年时有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块椎骨，即颈椎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块、胸椎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块、腰椎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块、骶椎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块和尾椎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块。成年人，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块骶椎愈合为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块骶骨，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块尾椎愈合为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块尾骨。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741437" y="1061314"/>
            <a:ext cx="2324735" cy="37973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spc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lang="zh-CN" altLang="en-US" sz="2000" spc="0" dirty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）椎骨的一般形态</a:t>
            </a:r>
            <a:endParaRPr lang="zh-CN" altLang="en-US" sz="2000" spc="0" dirty="0"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4290" y="1564005"/>
            <a:ext cx="937831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椎骨分为椎体和椎弓两部分。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椎体位于椎骨的前部，呈短圆柱状，是支持体重的主要部分。椎弓位于椎体的后方，呈半环形，与椎体共同围成椎孔，全部椎骨的椎孔连成椎管，椎管内容纳脊髓。椎弓与椎体相连处较细，称椎弓根，上、下相邻的椎弓根围成椎间孔，有脊神经和血管通过。椎弓的后部较宽薄，称椎弓板。椎弓板有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个突起，伸向后方的一个称棘突；伸向两侧的一对为横突；向上方和下方各伸出一对突起，分别称上关节突和下关节突。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2429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）椎骨的组成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6" name="图片 38915" descr="图4-4 胸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4360" y="1071245"/>
            <a:ext cx="8481060" cy="4893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24305" y="981075"/>
            <a:ext cx="97612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2）各部椎骨的主要形态特点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①颈椎：椎体较小，横突根部有横突孔，孔内有血管通过。棘突较短，末端分叉。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940" name="图片 39939" descr="图4-5 颈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550" y="2317115"/>
            <a:ext cx="5093335" cy="3786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24305" y="981075"/>
            <a:ext cx="9761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buFont typeface="Arial" panose="020B0604020202020204" pitchFamily="34" charset="0"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第1颈椎又称寰椎，呈环形，无椎体、棘突和关节突。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3390" y="1607820"/>
            <a:ext cx="8258175" cy="4371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8255" y="962660"/>
            <a:ext cx="7477760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颈椎又称为枢椎，椎体有一个向上的突起，称为齿突。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985" y="1423670"/>
            <a:ext cx="5320030" cy="487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94815" y="998855"/>
            <a:ext cx="836549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第 7 颈椎又称为隆椎，棘突较长，末端不分叉，可在体表摸到，是计数 椎骨序数的标志。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6440" y="1833245"/>
            <a:ext cx="5770245" cy="468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45005" y="2011680"/>
            <a:ext cx="8554085" cy="1550035"/>
          </a:xfrm>
          <a:prstGeom prst="rect">
            <a:avLst/>
          </a:prstGeom>
        </p:spPr>
        <p:txBody>
          <a:bodyPr wrap="square">
            <a:noAutofit/>
          </a:bodyPr>
          <a:p>
            <a:pPr marL="25400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颈椎变形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540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颈椎变形是指由于退行性变、长期伏案或低头而引发的颈椎生理曲度改变。颈椎间盘退行性变是颈椎病发生和发展的最基本原因。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知识卡片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26615" y="839470"/>
            <a:ext cx="7479665" cy="11684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>
              <a:lnSpc>
                <a:spcPct val="150000"/>
              </a:lnSpc>
              <a:buClrTx/>
              <a:buSz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② 胸椎：在椎体侧面的后部和横突末端的前面，有与肋相连结的肋凹；棘突较长，斜向后下方，呈覆瓦状。 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600">
              <a:solidFill>
                <a:srgbClr val="231F20"/>
              </a:solidFill>
              <a:latin typeface="方正书宋简体" panose="03000509000000000000" charset="-122"/>
              <a:ea typeface="方正书宋简体" panose="03000509000000000000" charset="-122"/>
            </a:endParaRPr>
          </a:p>
        </p:txBody>
      </p:sp>
      <p:pic>
        <p:nvPicPr>
          <p:cNvPr id="44036" name="图片 44035" descr="图4-4 胸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105" y="2007870"/>
            <a:ext cx="7242175" cy="4180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4715" y="895985"/>
            <a:ext cx="8406130" cy="92202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方正书宋简体" panose="03000509000000000000" charset="-122"/>
                <a:ea typeface="方正书宋简体" panose="03000509000000000000" charset="-122"/>
              </a:rPr>
              <a:t>③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腰椎：椎体较大，棘突为长方形骨板，呈矢状位，水平地伸向后方， 腰椎穿刺即从腰椎棘突之间进针（图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-9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5060" name="图片 45059" descr="图4-9 腰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210" y="2034540"/>
            <a:ext cx="7976235" cy="350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单元四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运动系统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9845" y="1250950"/>
            <a:ext cx="10141585" cy="29997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骶骨：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骶骨呈三角形，底朝上，接第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腰椎，其前缘的正中向前突出，称为岬；尖向下，接尾骨。骶骨的前面微凹而光滑，有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对骶前孔；后面粗糙隆凸，有 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对骶后孔。骶骨两侧面的上部各有一耳状关节面，称为耳状面。骶骨内纵行贯穿的管道，称为骶管，与骶前、后孔相通。骶管的上口与椎管 相续，下口呈三角形，称为骶管裂孔。裂孔两侧各有一个向下的突起，称为骶角，是进行骶管麻醉的标志。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⑤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尾骨</a:t>
            </a:r>
            <a:r>
              <a:rPr 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尾骨呈三角形，上接骶骨，下端游离。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762125"/>
            <a:ext cx="5757545" cy="3897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900" y="1788160"/>
            <a:ext cx="5373370" cy="38715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20800" y="9598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骶骨、尾骨（前面）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2295" y="9598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骶骨、尾骨（后面）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2429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）椎骨的连结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1310" y="1610995"/>
            <a:ext cx="9646920" cy="307911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椎骨之间借椎间盘、韧带和关节等相连结。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椎间盘：位于相邻的两个椎体之间，由纤维环和髓核构成。纤维环由多层呈同心圆排列的纤维软骨构成，位于椎间盘的周围部。髓核位于中央，是富有弹性的胶状物。椎间盘坚韧而有弹性，它既能牢固的连结相邻的椎体，又允许椎体之间有少量的运动。当脊柱运动时，髓核在纤维环内可发生轻微的变形和移位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6" name="图片 49155" descr="图4-12 椎间盘"/>
          <p:cNvPicPr>
            <a:picLocks noChangeAspect="1"/>
          </p:cNvPicPr>
          <p:nvPr/>
        </p:nvPicPr>
        <p:blipFill>
          <a:blip r:embed="rId1"/>
          <a:srcRect t="24985"/>
          <a:stretch>
            <a:fillRect/>
          </a:stretch>
        </p:blipFill>
        <p:spPr>
          <a:xfrm>
            <a:off x="2595245" y="1139825"/>
            <a:ext cx="5996940" cy="476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62455" y="113982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椎间盘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知识扩展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6265" y="1688465"/>
            <a:ext cx="4264025" cy="377126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腰椎间盘突出症系指因椎间盘变性、纤维环破裂、髓核突出而刺激或压迫神经根、马尾神经所表现出的一种综合病症。可通过手术治疗和非手术治疗来达到治疗目的，多数患者可以治愈，医务工作者需嘱患者及时就医，减少疾病带来的伤害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2645" y="1139825"/>
            <a:ext cx="1637665" cy="58293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椎间盘突出症</a:t>
            </a:r>
            <a:endParaRPr lang="zh-CN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6490" y="1710055"/>
            <a:ext cx="4451985" cy="431355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椎间盘为连结椎骨的重要结构，纤维环后部较薄弱，且后外侧缺乏韧带保护，在外力作用下或退行性改变时可使纤维环破裂，髓核向后方或后外侧突出，压迫椎管内的脊髓或椎间孔内的脊神经而引起疼痛，称为椎间盘突出症。临床上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95%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左右的腰椎间盘突出发生在负重较大的腰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间隙及腰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、骶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间隙，颈椎间盘突出症的突出部位以颈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间隙及颈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间隙最为多见。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8510" y="1183005"/>
            <a:ext cx="1205865" cy="58293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课程思政</a:t>
            </a:r>
            <a:endParaRPr lang="zh-CN" b="1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91310" y="1559560"/>
            <a:ext cx="9646920" cy="369951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）韧带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连结椎骨的韧带，可分为长、短两类。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长韧带纵贯脊柱全长，共有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条，即前纵韧带、后纵韧带和棘上韧带。前、后纵韧带呈较宽的带状，分别位于椎体和椎间盘的前、后面，对连结椎体和固定椎间盘具有重要作用，可限制脊柱过度后伸和前屈。棘上韧带呈索状，连于各个棘突的尖端，自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颈椎向上则扩展为膜状的项韧带。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短韧带连于相邻的两个椎骨之间。其中连于上、下两个椎弓板之间的称黄韧带；连于相邻棘突之间的称棘间韧带。棘间韧带前接黄韧带，后与棘上韧带相连。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62455" y="96837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ym typeface="+mn-ea"/>
              </a:rPr>
              <a:t>椎骨间的连结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1204" name="图片 51203" descr="图4-13 椎骨间的连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0" y="1560195"/>
            <a:ext cx="6128385" cy="4856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91310" y="1559560"/>
            <a:ext cx="9646920" cy="186944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）关节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椎骨间的关节主要有关节突关节和寰枢关节。关节突关节由相邻两个椎骨的上、下关节突构成，运动幅度很小。寰枢关节由寰椎和枢椎构成，以齿突为轴，可使寰椎连同头部作旋转运动。此外，脊柱与颅之间还有寰枕关节，可使头作前俯、后仰和侧屈运动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72540" y="1068705"/>
            <a:ext cx="9646920" cy="186944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成年男性的脊柱长约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厘米，女性和老年人的脊柱稍短。全部椎间盘的厚度约占脊柱全长的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9889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脊柱的整体观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3252" name="图片 53251" descr="图4-14 脊柱的整体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510" y="1929130"/>
            <a:ext cx="4307840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91310" y="1294130"/>
            <a:ext cx="9646920" cy="396494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）前面观：可见椎体自上而下逐渐增大，自骶骨以下又逐渐变小。椎体大小的变化，与脊柱承受重力的变化密切相关。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）后面观：可见棘突纵行排成一条直线。其中第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颈椎棘突水平向后，且明显高于其他颈椎的棘突；胸椎的棘突斜向后下，呈叠瓦状排列；腰椎的棘突水平伸向后方，棘突之间的缝隙较大。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）侧面观：脊柱有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个生理性弯曲，即颈曲、胸曲、腰曲和骶曲。颈曲、腰曲凸向前，胸曲、骶曲凸向后。这些弯曲增大了脊柱的弹性，对维持人体的重心稳定，减轻行走和跳跃时对脑和脏器的冲击与震荡有重要作用。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844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脊柱的运动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68045" y="4084955"/>
            <a:ext cx="3507105" cy="22491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掌握骨的分类，躯干骨、四肢骨及颅的组成与分部，关节的结构与运动及临床骨肌标志；熟悉脊柱、胸廓、骨盆的组成与运动及性别差异，主要关节与肌肉的功能；了解关节与肌肉的辅助结构。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5198745" y="4088765"/>
            <a:ext cx="2378710" cy="7556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能对一些常见的运动系统疾病做出分析。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513330" cy="10877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ym typeface="+mn-ea"/>
              </a:rPr>
              <a:t> ICU 进行有效的管理，最大限度地确保患者生存及生命质量。</a:t>
            </a:r>
            <a:endParaRPr lang="zh-CN" altLang="en-US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77456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320925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（二）胸廓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1310" y="1294130"/>
            <a:ext cx="6621780" cy="396494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胸廓由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块胸椎、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块胸骨和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对肋连结构成。具有支持、保护胸腹腔脏器和参与呼吸运动等功能。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779905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．胸骨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2730" y="934085"/>
            <a:ext cx="9646920" cy="14700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位于胸前壁正中，自上而下依次分为胸骨柄、胸骨体和剑突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部分（图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4-15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）。胸骨柄上缘的中部稍凹，称颈静脉切迹。胸骨柄和胸骨体的连结处稍向前凸，称胸骨角，易在体表摸到，其两侧平对第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肋，为计数肋和肋间隙序数的重要标志。剑突扁薄而狭长，下端游离。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7348" name="图片 57347" descr="图4-15 胸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345" y="2404110"/>
            <a:ext cx="2717165" cy="3970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37541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．肋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2730" y="934085"/>
            <a:ext cx="9646920" cy="14700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对，弯曲成弓形，由前部的肋骨和后部的肋软骨组成。肋骨的后端稍膨大，称肋头，与胸椎相关节。肋骨体内面近下缘处有一浅沟，称肋沟，肋间神经和血管沿此沟走行。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0963" name="图片 58371" descr="图4-16 肋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63" y="2100898"/>
            <a:ext cx="4681537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8889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．肋的连结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2730" y="1786255"/>
            <a:ext cx="9646920" cy="233553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肋连于胸椎和胸骨之间。肋的后端与胸椎的椎体和横突构成肋椎关节，运动时，可使肋体和肋的前端上升或下降。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对肋借肋软骨与胸骨的外侧缘相连。第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对肋的前端，各以肋软骨依次连于上位肋软骨的下缘，两侧各形成一条弓形的软骨缘，称肋弓。第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对肋的前端游离于躯干肌中，称浮肋。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99339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．胸廓的形态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9375" y="1196975"/>
            <a:ext cx="4452620" cy="409575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成人胸廓呈前后略扁的圆锥形，上窄下宽。胸廓上口较小，由第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胸椎、第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对肋和胸骨的颈静脉切迹围成；胸廓下口宽大，由第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胸椎、第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对肋、两侧的肋弓及剑突围成。两侧肋弓在中线处构成向下开放的角，称胸骨下角，角内夹有剑突。剑突和肋弓都可在体表摸到。相邻两肋之间的间隙，称肋间隙。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3011" name="图片 60419" descr="图4-17 胸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025" y="1210945"/>
            <a:ext cx="4772025" cy="458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140" y="97155"/>
            <a:ext cx="2993390" cy="75565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．胸廓的运动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2730" y="1786255"/>
            <a:ext cx="9646920" cy="233553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表现为呼吸运动。当呼吸肌作用时，可引起肋体和肋的前端发生上升或下降。当肋上升时，胸廓向两侧和前方扩大，胸廓容积相应增加，空气便可进入肺内；反之，当肋下降时，胸廓容积缩小，空气即从肺内排出，从而协助完成呼吸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140" y="97155"/>
            <a:ext cx="2993390" cy="75565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（三）躯干骨的主要骨性标志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8160" y="1339215"/>
            <a:ext cx="7266940" cy="164338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颈椎棘突，胸、腰椎棘突，颈静脉切迹，胸骨角，肋弓，肋间隙等。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140" y="97155"/>
            <a:ext cx="5488305" cy="75565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三、颅骨及其连结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9375" y="1196975"/>
            <a:ext cx="4452620" cy="409575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（一）颅的组成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颅位于脊柱的上方，借寰枕关节与脊柱相连。颅由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块颅骨组成，分为脑颅和面颅两部分。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6083" name="图片 63491" descr="图4-18 颅的侧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320" y="1196658"/>
            <a:ext cx="547370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624965" cy="218059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．脑颅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2730" y="1786255"/>
            <a:ext cx="9646920" cy="233553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位于颅的后上部，由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块颅骨组成，即额骨、筛骨、蝶骨和枕骨各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块；顶骨和颞骨各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块。它们共同围成颅腔，容纳、支持和保护脑。颅腔的顶称颅盖，底称颅底。其中前方突出的是额骨，头顶两侧各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块顶骨，后方突出的是枕骨，两耳处各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块颞骨，位于颅底中央的是蝶骨，蝶骨的前方是筛骨。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624965" cy="218059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．面颅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227455"/>
            <a:ext cx="9646920" cy="431228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位于颅的前下部，由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块颅骨组成，即下颌骨、犁骨、舌骨各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块；上颌骨、鼻骨、泪骨、颧骨、下鼻甲、腭骨各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块。它们形成面部的骨性基础，支持和保护感觉器官及消化管和呼吸道的起始部分。其中位于面颅下部的是下颌骨，生有下颌的牙齿，下颌骨上方生有牙齿的一对是上颌骨，两上颌骨后方各有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块腭骨，内上方有形成鼻背的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对鼻骨，外上方突出的为颧骨，鼻腔正中的犁骨，鼻腔外侧壁下方有下鼻甲，两眶内侧壁各有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块泪骨，下颌骨的后下方是舌骨。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颌骨分一体二支，呈蹄铁形。下颌体的上缘构成牙槽弓，其上面有容纳下颌牙根的牙槽。下颌体的前外侧面各有一小孔，称颏孔。下颌支后缘与下颌体相交处，称下颌角，可在体表摸到。下颌支的上缘有两个突起，前部的称冠突，后部的称髁突。下颌支的内面有一小孔，称下颌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93570" y="2045970"/>
            <a:ext cx="8404225" cy="2535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ym typeface="+mn-ea"/>
              </a:rPr>
              <a:t>运动系统是由骨、骨连结和骨骼肌</a:t>
            </a:r>
            <a:r>
              <a:rPr lang="en-US" altLang="zh-CN" sz="2000" dirty="0">
                <a:sym typeface="+mn-ea"/>
              </a:rPr>
              <a:t>3</a:t>
            </a:r>
            <a:r>
              <a:rPr lang="zh-CN" altLang="en-US" sz="2000" dirty="0">
                <a:sym typeface="+mn-ea"/>
              </a:rPr>
              <a:t>部分组成。全身的骨借骨连结相连构成人体的支架，称骨骼，对人体起支持、运动和保护作用（图）。在运动过程中，骨骼肌是运动的动力，骨连结是运动的枢纽，骨起杠杆的作用。骨骼肌附着于骨的表面，通过骨骼肌的收缩，牵引骨围绕关节产生运动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315277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什么是运动系统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5" name="图片 66563" descr="图4-19 下颌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080" y="1181735"/>
            <a:ext cx="8208963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3" name="标题 66561"/>
          <p:cNvSpPr>
            <a:spLocks noGrp="1"/>
          </p:cNvSpPr>
          <p:nvPr>
            <p:ph type="ctrTitle"/>
          </p:nvPr>
        </p:nvSpPr>
        <p:spPr>
          <a:xfrm>
            <a:off x="687705" y="620395"/>
            <a:ext cx="1838325" cy="1143000"/>
          </a:xfrm>
        </p:spPr>
        <p:txBody>
          <a:bodyPr anchor="ctr" anchorCtr="0">
            <a:normAutofit/>
          </a:bodyPr>
          <a:p>
            <a:r>
              <a:rPr lang="zh-CN" altLang="en-US" sz="3110" dirty="0"/>
              <a:t>下颌骨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79470" cy="218059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（二）颅的整体观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227455"/>
            <a:ext cx="9646920" cy="431228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．颅的顶面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颅盖各骨之间借缝紧密相连。额骨和两顶骨之间的缝，称冠状缝；左、右顶骨之间的缝，称矢状缝；两顶骨与枕骨之间的缝，称人字缝。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．颅的侧面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颅侧面中下部有一圆形孔，称外耳门，向内通外耳道。外耳门前方的弓形骨桥为颧弓，后下方的突起为乳突，二者均可在体表摸到。颧弓内上方有一大而浅的窝，称颞窝。颞窝的内侧壁，额骨、顶骨、颞骨和蝶骨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骨汇合处，形成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“H”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形区域，称翼点。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8889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．颅底内面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227455"/>
            <a:ext cx="9646920" cy="431228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颅底内面高低不平，与脑底的形态相适应。由前向后依次为颅前窝、颅中窝、颅后窝。颅前窝最浅，颅后窝最深。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）颅前窝：主要结构有筛板、筛孔，颅前窝借筛孔与骨性鼻腔相通。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）颅中窝：主要结构有垂体窝、视神经管、眶上裂、圆孔、卵圆孔和棘孔。颅中窝与颅后窝之间的三棱锥状骨突为颞骨岩部。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）颅后窝：主要结构有枕骨大孔、舌下神经管、横窦沟、乙状窦沟、颈静脉孔、内耳门、内耳道。颅后窝借枕骨大孔与椎管相通。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颅底内面的沟、管、孔、裂，有血管、神经出入。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69633"/>
          <p:cNvSpPr>
            <a:spLocks noGrp="1"/>
          </p:cNvSpPr>
          <p:nvPr>
            <p:ph type="ctrTitle"/>
          </p:nvPr>
        </p:nvSpPr>
        <p:spPr>
          <a:xfrm>
            <a:off x="468313" y="476250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颅底内面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52227" name="图片 69635" descr="图4-20 颅底内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1330960"/>
            <a:ext cx="8995410" cy="5085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．颅底外面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534795"/>
            <a:ext cx="9646920" cy="148463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前、后两区，前区较低，后区较高。前区的主要结构有骨腭、鼻后孔、牙槽弓、牙槽等。后区的主要结构有枕骨大孔、枕外隆凸（是重要的骨性标志）、枕髁、舌下神经管、颈静脉孔、颈动脉管的外口、茎突、茎乳孔、面神经管、下颌窝、关节结节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56483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颅底外面 </a:t>
            </a:r>
            <a:endParaRPr lang="zh-CN" altLang="en-US" sz="3200" dirty="0"/>
          </a:p>
        </p:txBody>
      </p:sp>
      <p:pic>
        <p:nvPicPr>
          <p:cNvPr id="54275" name="图片 71683" descr="图4-21 颅底外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336040"/>
            <a:ext cx="8892540" cy="5126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．颅的前面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9375" y="782320"/>
            <a:ext cx="7885430" cy="409575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颅的前面上部为眶，中部为骨性鼻腔，下部为骨性口腔。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5299" name="图片 72707" descr="图4-22 颅的前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1328420"/>
            <a:ext cx="6307455" cy="4999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83030" y="153479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）眶：容纳视器，呈尖斜向后内的四棱锥形，分眶尖、眶口和四壁。主要结构有视神经管、眶上切迹（眶上孔）、眶下孔、泪囊窝、眶上裂和眶下裂等。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）骨性鼻腔：位于面颅的中央，前口称梨状孔，后口成对称鼻后孔，与咽相通。骨性鼻腔被骨性鼻中隔分为左、右两部分。其外侧壁有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个卷曲的薄骨片，自上而下依次称为上鼻甲、中鼻甲和下鼻甲。各鼻甲下方的间隙，分别称上鼻道、中鼻道和下鼻道。在上鼻甲后方与蝶骨体之间有蝶筛隐窝。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）鼻旁窦：在骨性鼻腔周围的颅骨内，有与鼻腔相通的若干含气空腔，称为鼻旁窦。鼻旁窦包括额窦、筛窦、蝶窦和上颌窦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对，有对发音产生共鸣和减轻颅骨重量的作用。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鼻腔外侧壁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57347" name="图片 74755" descr="图4-23 鼻腔外侧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1489075"/>
            <a:ext cx="8135938" cy="460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188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（三）新生儿颅的特征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89801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新生儿脑颅大于面颅，由于骨化尚未完成，颅顶各骨之间仍留有一定面积的结缔组织膜，称颅囟。主要有前囟和后囟。前囟位于两顶骨与额骨相接处，呈菱形，于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岁时闭合；后囟位于两顶骨与枕骨相接处，呈三角形，在出生后不久即闭合。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图片 23555" descr="图4-1 人体骨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868" y="738505"/>
            <a:ext cx="4824412" cy="547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人体骨骼</a:t>
            </a:r>
            <a:endParaRPr lang="zh-CN" altLang="en-US"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鼻腔外侧壁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59395" name="图片 76803" descr="图4-24 新生儿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483" y="1470978"/>
            <a:ext cx="8280400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7947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（四）颅骨的连结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89801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颅骨之间多数以缝或软骨连结，只有下颌骨与颞骨间借颞下颌关节相连结。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颞下颌关节由颞骨的下颌窝和关节结节与下颌骨的髁突组成。关节囊较松弛，关节腔内有关节盘。两侧颞下颌关节必须联合运动，可使下颌骨上提、下降、前移、后退和向侧方运动。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颞下颌关节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61443" name="图片 78851" descr="图4-25 颞下颌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8060" y="1628775"/>
            <a:ext cx="8208963" cy="460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99745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（五）颅骨的主要骨性标志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8160" y="1898015"/>
            <a:ext cx="9646920" cy="223456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枕外隆凸，乳突，颧弓，眶上切迹，眶下孔，下颌角，下颌头和舌骨等。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1916430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知识卡片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632585"/>
            <a:ext cx="9646920" cy="250761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颞下颌关节脱位俗称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下巴掉了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，是由于嘴张得过大时卡在某一地方回不去，导致颞下颌关节脱位。习惯性张口过大容易导致关节囊松弛，引起关节过度运动，髁突过度运动就有可能越过关节结节后回不去，最终导致关节脱位。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938905" cy="10623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四、四肢骨及其连结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63258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上肢骨形体细小，运动灵活；下肢骨粗壮强大，骨连结稳固。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（一）上肢骨及其连结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．上肢骨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上肢骨包括肩胛骨、锁骨、肱骨、桡骨、尺骨和手骨。每侧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肩胛骨：位于胸廓背面的外上部，呈三角形，有两面、三角和三缘。前面微凹，称肩胛下窝；后面有一斜向外上方的骨嵴，称肩胛冈。肩胛冈的外侧端扁平游离称肩峰，是肩部的最高点，肩峰和肩胛冈均可在体表摸到。肩胛冈的上、下分别称冈上窝和冈下窝。肩胛骨的外侧角粗大，有一个朝向外侧的浅窝称关节盂；上角平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肋，下角平第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肋。肩胛骨的内侧缘较薄，外侧缘较厚，上缘在靠近外侧角处有一个弯向前外方的突起，称喙突。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/>
          <a:p>
            <a:r>
              <a:rPr lang="zh-CN" altLang="en-US" sz="3200" dirty="0"/>
              <a:t>肩胛骨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64515" name="图片 81923" descr="图4-26 肩胛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1440815"/>
            <a:ext cx="8280400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）锁骨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63258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位于颈、胸交界处，略呈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形，全长可在体表摸到。锁骨的内侧端钝圆称胸骨端，与胸骨柄相连；外侧端扁平称肩峰端，与肩峰相连；锁骨体上面光滑，下面粗糙，内侧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2/3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凸向前，外侧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凸向后。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>
            <a:normAutofit/>
          </a:bodyPr>
          <a:p>
            <a:r>
              <a:rPr lang="zh-CN" altLang="en-US" sz="3200" dirty="0">
                <a:sym typeface="+mn-ea"/>
              </a:rPr>
              <a:t>锁骨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66563" name="图片 83971" descr="图4-27 锁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8660" y="1628775"/>
            <a:ext cx="8135938" cy="4471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）肱骨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0906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臂部，是典型的长骨，分骨体和上、下两端。肱骨上端膨大，其内上部有呈半球形的称肱骨头，与关节盂相关节。肱骨头外侧有一个较大的隆起称大结节；前方有一个较小的隆起称小结节。肱骨上端与骨体交界处缩细称外科颈，是肱骨较易发生骨折的部位。肱骨体中部的前外侧面有一粗糙区，称三角肌粗隆。粗隆的后下方有一条自内上斜向外下的浅沟，称桡神经沟。肱骨下端宽扁且略向前卷曲，外侧为呈半球形的肱骨小头，内侧为呈滑车状的肱骨滑车。肱骨滑车的后上方有一浅窝，称鹰嘴窝。肱骨下端的内、外侧各有一个突起，分别称内上髁和外上髁，都可在体表摸到。肱骨内上髁的后下方有一浅沟为尺神经沟，有尺神经通过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1210" y="1529715"/>
            <a:ext cx="806958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r>
              <a:rPr lang="en-US" altLang="zh-CN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en-US" altLang="zh-CN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骨和骨连结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>
            <a:normAutofit/>
          </a:bodyPr>
          <a:p>
            <a:r>
              <a:rPr lang="zh-CN" altLang="en-US" sz="3200" dirty="0">
                <a:sym typeface="+mn-ea"/>
              </a:rPr>
              <a:t>肱骨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68611" name="图片 86019" descr="图4-28 肱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558925"/>
            <a:ext cx="8207375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77580" y="1590675"/>
            <a:ext cx="3096895" cy="305689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患者，男，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岁。玩耍摔倒骨折诊断为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青枝骨折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。请问：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该骨折是因哪条骨发生所致？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．应该患者骨折时可出现什么形态？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83030" y="140906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）桡骨：位于前臂外侧部。上端细小，呈短圆柱状，称桡骨头，其上面微凹，与肱骨小头相关节。下端粗大，外侧面向下的突起，称桡骨茎突，可在体表摸到。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尺骨：位于前臂内侧部。上端粗大，前面有两个突起，后上方的较大称鹰嘴；前下方的较小称冠突。两突之间的半月形关节面称滑车切迹，与肱骨滑车相关节。冠突的外侧面有一弧形凹面称桡切迹，与桡骨头相关节。下端球形的膨大，称尺骨头，与桡骨的尺切迹相关节。尺骨头后内侧向下的短突，称尺骨茎突，可在体表摸到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>
            <a:normAutofit/>
          </a:bodyPr>
          <a:p>
            <a:r>
              <a:rPr lang="zh-CN" altLang="en-US" sz="3200" dirty="0">
                <a:sym typeface="+mn-ea"/>
              </a:rPr>
              <a:t>桡骨和尺骨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70659" name="图片 88067" descr="图4-29 桡骨和尺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7930" y="1472248"/>
            <a:ext cx="8135938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）手骨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09065"/>
            <a:ext cx="9646920" cy="395097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包括腕骨、掌骨和指骨。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）腕骨：每侧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块，排成远、近两列。由外侧向内侧，近侧列依次是手舟骨、月骨、三角骨和豌豆骨；远侧列依次是大多角骨、小多角骨、头状骨和钩骨。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）掌骨：每侧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块，由外侧向内侧，依次为第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）指骨：每侧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块，拇指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块，其余各指都是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块，由近侧向远侧，分别称近节指骨、中节指骨和远节指骨。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746443"/>
            <a:ext cx="8229600" cy="1143000"/>
          </a:xfrm>
        </p:spPr>
        <p:txBody>
          <a:bodyPr anchor="ctr" anchorCtr="0">
            <a:normAutofit/>
          </a:bodyPr>
          <a:p>
            <a:r>
              <a:rPr lang="zh-CN" altLang="en-US" sz="3200" dirty="0">
                <a:sym typeface="+mn-ea"/>
              </a:rPr>
              <a:t>手骨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72707" name="图片 90115" descr="图4-30 手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4683" y="1514475"/>
            <a:ext cx="8207375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24294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．上肢骨的连结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744345"/>
            <a:ext cx="9646920" cy="273939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肩关节：肩关节由肱骨头和关节盂组成。肱骨头大，关节盂浅小；关节囊薄而松弛，囊内有肱二头肌长头腱通过；关节囊的前、后、上壁都有肌、肌腱和韧带等加强，下壁较薄弱，肩关节脱位时，肱骨头往往从此处滑脱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肩关节是全身运动幅度最大、最灵活的关节，能做屈、伸、内收、外展、旋转和环转运动。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91154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/>
              <a:t>肩关节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74755" name="图片 92163" descr="图4-31 肩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1628775"/>
            <a:ext cx="8208963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）肘关节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744345"/>
            <a:ext cx="9646920" cy="273939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肘关节由肱骨下端和尺骨、桡骨的上端组成。它包括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个关节：肱桡关节由肱骨小头和桡骨头组成；肱尺关节由肱骨滑车和尺骨的滑车切迹组成；桡尺近侧关节由桡骨头和尺骨的桡切迹组成。上述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关节共同包在一个关节囊内。关节囊的前、后壁薄而松弛，但内、外侧壁增厚，分别形成尺侧副韧带和桡侧副韧带，故肘关节脱位时，尺、桡骨常向后脱位。关节囊内有桡骨环状韧带，从前、外、后三面方包绕桡骨头，有阻止桡骨头脱位的作用。肘关节能做屈、伸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/>
              <a:t>肘关节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76803" name="图片 94211" descr="图4-32 肘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9793" y="1413193"/>
            <a:ext cx="820737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83030" y="1744345"/>
            <a:ext cx="9646920" cy="273939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）前臂骨的连结：桡骨与尺骨之间借前臂骨间膜、桡尺近侧关节和桡尺远侧关节相连结。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）手关节：包括桡腕关节、腕骨间关节、腕掌关节、掌指关节和指骨间关节各关节均以构成该关节各骨的名称命名。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桡腕关节由桡骨下端远侧面、尺骨头下方的关节盘与手舟骨、月骨、三角骨共同组成。关节囊松弛，周围有肌腱和韧带加强。可作屈、伸、内收、外展和环转运动。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一、概念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6410" y="2304415"/>
            <a:ext cx="86791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（一）骨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成人约有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块骨（其中包括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块听小骨）。每块骨都有一定的形态和功能，并有丰富的血管和神经分布，因此每块骨都是一个器官。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骨不仅能生长发育，而且具有自身改建和修复的能力。经常参加体育锻炼的人，骨骼粗壮；长期不活动的人，易导致骨质疏松。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手关节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78851" name="图片 96259" descr="图4-33 手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213" y="1484630"/>
            <a:ext cx="828040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86092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．上肢骨的主要骨性标志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744345"/>
            <a:ext cx="9646920" cy="273939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锁骨，肩胛冈，肩峰，肩胛骨上角、下角，肱骨内、外上髁，桡骨茎突，尺骨茎突。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188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（二）下肢骨及其连接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031875"/>
            <a:ext cx="9646920" cy="497586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．下肢骨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下肢骨包括髋骨、股骨、髌骨、胫骨、腓骨和足骨。每侧各有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）髋骨：位于盆部，由髂骨、坐骨和耻骨组成，上部是髂骨，后下部是坐骨，前下部是耻骨。幼年时三骨之间由软骨连结，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16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岁左右软骨逐渐骨化融合为髋骨，融合处的外侧为一大而深的窝，称髋臼，其前下方有一卵圆形大孔，称闭孔。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髂骨上缘肥厚，称髂嵴。髂嵴前、后端的突出部，分别称为髂前上棘和髂后上棘。髂前上棘的后上方，髂嵴向外侧突出，形成髂结节。髂骨内侧面，前部光滑而微凹，称髂窝；后部粗糙，有一耳状面，与骶骨的耳状面相关节；髂窝的下界为钝圆的弓形骨嵴，称弓状线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坐骨分坐骨体和坐骨支两部分。坐骨体肥厚粗壮，构成髋臼的后下部。坐骨体后下方的粗大隆起，称坐骨结节。坐骨结节后上方的三角形突起称坐骨棘，坐骨棘的上、下方各有一切迹，分别称坐骨大切迹和坐骨小切迹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耻骨分耻骨体和上、下两支。两支转弯处内侧有一卵圆形粗糙面，称耻骨联合面。上支的上缘锐薄，称耻骨梳。耻骨梳前端有一突起称耻骨结节，耻骨梳向后与弓状线相续。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髋骨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81923" name="图片 99331" descr="图4-34 髋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9168" y="1498600"/>
            <a:ext cx="828040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）股骨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590675"/>
            <a:ext cx="9646920" cy="269557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位于大腿部，是人体最长的骨，分为股骨体和上、下两端。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端弯向内上方，末端呈球状膨大的部分为股骨头，与髋臼相关节。股骨头外下方较缩细的部分为股骨颈。颈、体连结处有两个突起，外上方的突起称大转子，内下方的突起称小转子，大转子是重要的体表标志。股骨体稍向前弯，体后面上部有一粗糙部称臀肌粗隆。下端膨大，并向后方突出，形成内侧髁和外侧髁，两髁侧面最突出处，分别称内上髁和外上髁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髋骨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83971" name="图片 101379" descr="图4-35 股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2645" y="1413193"/>
            <a:ext cx="8208963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）髌骨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4995" name="图片 102403" descr="图4-36 髌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220" y="1697990"/>
            <a:ext cx="8994775" cy="4148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32280" y="1115695"/>
            <a:ext cx="9646920" cy="269557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位于股骨下端的前方，略呈尖向下的三角形。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en-US" altLang="zh-CN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83030" y="1590675"/>
            <a:ext cx="9646920" cy="269557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胫骨：位于小腿内侧部。上端膨大，向后方和两侧突出，形成内侧髁和外侧髁，两髁的上面微凹，与股骨的内、外侧髁相关节。胫骨上端与胫骨体移行部的前面，有一三角形的粗糙隆起，称胫骨粗隆。胫骨体呈三棱柱状，其前缘锐利，内侧面平坦，直接与皮肤相贴。胫骨下端较膨大，内侧部向下的突起，称内踝，可在体表摸到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）腓骨：位于小腿外侧部，细而长。腓骨上端膨大，称腓骨头。腓骨下端粗大而略扁，称外踝，可在体表摸到。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胫骨和腓骨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87043" name="图片 104451" descr="图4-37 胫骨和腓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018" y="1542733"/>
            <a:ext cx="7993062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）足骨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5605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包括跗骨、跖骨和趾）。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）跗骨：每侧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块，包括距骨、跟骨、足舟骨、内侧楔骨、中间楔骨、外侧楔骨和骰骨。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）跖骨：每侧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块，从内侧向外侧，依次为第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、第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跖骨。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）趾骨：每侧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块，拇趾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块，其余各趾均为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块。从近侧向远侧，分别称近节趾骨、中节趾骨、远节趾骨。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88110" y="1205865"/>
            <a:ext cx="9587230" cy="4641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根据分布部位，骨可分为躯干骨、颅骨和四肢骨3部分；根据外形，骨又可分为长骨、短骨、扁骨和不规则骨等。</a:t>
            </a:r>
            <a:endParaRPr lang="zh-CN" altLang="en-US" kern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457200" algn="just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（1）长骨：呈长管状，可分为一体两端。两端膨大称骺，其表面有光滑的关节面，关节面上覆盖一层关节软骨。中部细长称骨体或骨干，其内部的空腔称骨髓腔，容纳骨髓。长骨多分布于四肢，如肱骨和股骨等。</a:t>
            </a:r>
            <a:endParaRPr lang="zh-CN" altLang="en-US" kern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457200" algn="just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（2）短骨：呈立方形，多分布于手腕和足的后半部，如腕骨和跗骨等。</a:t>
            </a:r>
            <a:endParaRPr lang="zh-CN" altLang="en-US" kern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457200" algn="just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（3）扁骨：呈板状，多分布于颅腔和胸腔、盆腔的壁，对内部结构起保护作用。如颅顶各骨和胸骨等。</a:t>
            </a:r>
            <a:endParaRPr lang="zh-CN" altLang="en-US" kern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457200" algn="just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（4）不规则骨：呈不规则形，如椎骨和颞骨等。</a:t>
            </a:r>
            <a:endParaRPr lang="zh-CN" altLang="en-US" kern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0" algn="just" fontAlgn="auto"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64744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．骨的形态和分类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635953" y="100933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足骨</a:t>
            </a: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89091" name="图片 106499" descr="图4-38 足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0263" y="1701483"/>
            <a:ext cx="799147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24294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．下肢骨的连结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5605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）髋骨的连结：两侧髋骨的后部借骶髂关节及韧带与骶骨相连，前部借耻骨联合互相连结，它们与尾骨共同围成骨盆。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骶髂关节：由髋骨的耳状面与骶骨的耳状面构成。关节囊厚而紧张，关节腔极其狭窄，运动范围很小。在骶髂关节的后下方，骶骨和坐骨结节、坐骨棘之间有两条韧带相连，分别称骶结节韧带和骶棘韧带。此两条韧带与坐骨大、小切迹围成坐骨大孔和坐骨小孔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）耻骨联合：两侧髋骨的耻骨联合面借纤维软骨连结而成。女性在妊娠期，耻骨联合稍有活动性。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髋骨的连结</a:t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91139" name="图片 108547" descr="图4-39 髋骨的连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4070" y="1499235"/>
            <a:ext cx="8135938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029460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5605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由左、右髋骨、骶骨和尾骨连结而成，具有保护盆腔脏器和传导重力的作用。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骨盆以界线为界分为上方的为大骨盆和下方的小骨盆。界线由骶骨岬、弓状线、耻骨梳及耻骨联合的上缘依次相连而成。小骨盆有上、下两口，上口即骨盆界线，下口由尾骨尖、骶结节韧带、坐骨结节、坐骨支、耻骨下支和耻骨联合下缘围成。两侧的耻骨下支和坐骨支所成的夹角称耻骨下角。小骨盆的内腔称骨盆腔，容纳和保护腔内器官。在女性，骨盆还是胎儿娩出的产道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由于女性骨盆与妊娠和分娩有关，故两性骨盆差别显著。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37255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骨盆的性别差异</a:t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93187" name="图片 110595" descr="图4-40 骨盆的性别差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483" y="1470025"/>
            <a:ext cx="8280400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17697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男、女性骨盆的形态差别 </a:t>
            </a: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94210" name="文本占位符 111618"/>
          <p:cNvPicPr>
            <a:picLocks noGrp="1" noChangeAspect="1"/>
          </p:cNvPicPr>
          <p:nvPr>
            <p:ph type="subTitle" idx="1"/>
          </p:nvPr>
        </p:nvPicPr>
        <p:blipFill>
          <a:blip r:embed="rId1"/>
          <a:stretch>
            <a:fillRect/>
          </a:stretch>
        </p:blipFill>
        <p:spPr>
          <a:xfrm>
            <a:off x="2235835" y="1916113"/>
            <a:ext cx="8229600" cy="421005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）髋关节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5605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髋关节由髋臼和股骨头组成。髋臼深，股骨头完全纳入髋臼内。关节囊厚而坚韧，股骨颈除后面的外侧部外，都被包入囊内，所以股骨颈骨折有囊内、囊外之分。关节囊的周围有韧带加强，其中位于关节囊前壁的髂股韧带最为强大，可限制髋关节过度后伸，对维持人体直立有很大作用。关节囊内有股骨头韧带，连于股骨头与髋臼之间，内有营养股骨头的血管通过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髋关节的运动形式与肩关节相同，可作屈、伸、内收、外展、旋内、旋外和环转运动，但其运动幅度远不如肩关节。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37255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髋关节</a:t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96259" name="图片 113667" descr="图4-41 髋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8708" y="1372870"/>
            <a:ext cx="8280400" cy="446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433955" cy="162115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）膝关节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en-US"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3030" y="1456055"/>
            <a:ext cx="9646920" cy="332994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人体最大、最复杂的关节。由股骨下端、胫骨上端和髌骨组成。关节囊宽阔而松弛，韧带发达，前壁有髌韧带加强，两侧分别有胫侧副韧带和腓侧副韧带加强。在关节囊内有前、后交叉韧带，连于股骨、胫骨之间，可限制胫骨向前、后移位。位于股骨内、外侧髁与胫骨内、外侧髁之间的纤维软骨板，分别称内侧半月板和外侧半月板，内侧半月板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“C”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形，外侧半月板呈</a:t>
            </a:r>
            <a:r>
              <a:rPr lang="en-US" altLang="zh-CN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“O”</a:t>
            </a: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形，它们的上面微凹，下面平坦，可使股、胫两骨的关节面更为适应，增强了关节的稳固性，并可缓冲关节运动时的震荡。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膝关节可作屈、伸运动；当膝关节处于半屈位时，还可作小幅度的旋内、旋外运动。</a:t>
            </a: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71681"/>
          <p:cNvSpPr>
            <a:spLocks noGrp="1"/>
          </p:cNvSpPr>
          <p:nvPr>
            <p:ph type="ctrTitle"/>
          </p:nvPr>
        </p:nvSpPr>
        <p:spPr>
          <a:xfrm>
            <a:off x="468313" y="1372553"/>
            <a:ext cx="8229600" cy="1143000"/>
          </a:xfrm>
        </p:spPr>
        <p:txBody>
          <a:bodyPr anchor="ctr" anchorCtr="0">
            <a:normAutofit fontScale="90000"/>
          </a:bodyPr>
          <a:p>
            <a:r>
              <a:rPr lang="zh-CN" altLang="en-US" sz="3200" dirty="0">
                <a:sym typeface="+mn-ea"/>
              </a:rPr>
              <a:t>膝关节</a:t>
            </a:r>
            <a:br>
              <a:rPr lang="zh-CN" altLang="en-US" sz="3200" dirty="0">
                <a:sym typeface="+mn-ea"/>
              </a:rPr>
            </a:br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dirty="0">
                <a:sym typeface="+mn-ea"/>
              </a:rPr>
              <a:t> </a:t>
            </a:r>
            <a:r>
              <a:rPr lang="en-US" altLang="zh-CN" sz="3200" dirty="0"/>
              <a:t> </a:t>
            </a:r>
            <a:br>
              <a:rPr lang="en-US" altLang="zh-CN" sz="3200" dirty="0"/>
            </a:br>
            <a:br>
              <a:rPr lang="en-US" altLang="zh-CN" sz="3200" dirty="0"/>
            </a:br>
            <a:br>
              <a:rPr lang="en-US" altLang="zh-CN" sz="3200" dirty="0"/>
            </a:br>
            <a:r>
              <a:rPr lang="zh-CN" altLang="en-US" sz="3200" dirty="0"/>
              <a:t> </a:t>
            </a:r>
            <a:endParaRPr lang="zh-CN" altLang="en-US" sz="3200" dirty="0"/>
          </a:p>
        </p:txBody>
      </p:sp>
      <p:pic>
        <p:nvPicPr>
          <p:cNvPr id="98307" name="图片 115715" descr="图4-42 膝关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918" y="1628775"/>
            <a:ext cx="8207375" cy="4364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19271</Words>
  <Application>WPS 演示</Application>
  <PresentationFormat>自定义</PresentationFormat>
  <Paragraphs>977</Paragraphs>
  <Slides>165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165</vt:i4>
      </vt:variant>
    </vt:vector>
  </HeadingPairs>
  <TitlesOfParts>
    <vt:vector size="178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方正书宋简体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下颌骨 </vt:lpstr>
      <vt:lpstr>PowerPoint 演示文稿</vt:lpstr>
      <vt:lpstr>PowerPoint 演示文稿</vt:lpstr>
      <vt:lpstr>颅底内面 </vt:lpstr>
      <vt:lpstr>PowerPoint 演示文稿</vt:lpstr>
      <vt:lpstr>颅底外面 </vt:lpstr>
      <vt:lpstr>PowerPoint 演示文稿</vt:lpstr>
      <vt:lpstr>PowerPoint 演示文稿</vt:lpstr>
      <vt:lpstr>鼻腔外侧壁   </vt:lpstr>
      <vt:lpstr>PowerPoint 演示文稿</vt:lpstr>
      <vt:lpstr>鼻腔外侧壁   </vt:lpstr>
      <vt:lpstr>PowerPoint 演示文稿</vt:lpstr>
      <vt:lpstr>颞下颌关节   </vt:lpstr>
      <vt:lpstr>PowerPoint 演示文稿</vt:lpstr>
      <vt:lpstr>PowerPoint 演示文稿</vt:lpstr>
      <vt:lpstr>PowerPoint 演示文稿</vt:lpstr>
      <vt:lpstr>肩胛骨   </vt:lpstr>
      <vt:lpstr>PowerPoint 演示文稿</vt:lpstr>
      <vt:lpstr>锁骨    </vt:lpstr>
      <vt:lpstr>PowerPoint 演示文稿</vt:lpstr>
      <vt:lpstr>肱骨    </vt:lpstr>
      <vt:lpstr>PowerPoint 演示文稿</vt:lpstr>
      <vt:lpstr>桡骨和尺骨    </vt:lpstr>
      <vt:lpstr>PowerPoint 演示文稿</vt:lpstr>
      <vt:lpstr>手骨   </vt:lpstr>
      <vt:lpstr>PowerPoint 演示文稿</vt:lpstr>
      <vt:lpstr>肩关节    </vt:lpstr>
      <vt:lpstr>PowerPoint 演示文稿</vt:lpstr>
      <vt:lpstr>肘关节     </vt:lpstr>
      <vt:lpstr>PowerPoint 演示文稿</vt:lpstr>
      <vt:lpstr>手关节      </vt:lpstr>
      <vt:lpstr>PowerPoint 演示文稿</vt:lpstr>
      <vt:lpstr>PowerPoint 演示文稿</vt:lpstr>
      <vt:lpstr>髋骨      </vt:lpstr>
      <vt:lpstr>PowerPoint 演示文稿</vt:lpstr>
      <vt:lpstr>髋骨      </vt:lpstr>
      <vt:lpstr>PowerPoint 演示文稿</vt:lpstr>
      <vt:lpstr>PowerPoint 演示文稿</vt:lpstr>
      <vt:lpstr>胫骨和腓骨       </vt:lpstr>
      <vt:lpstr>PowerPoint 演示文稿</vt:lpstr>
      <vt:lpstr>足骨   </vt:lpstr>
      <vt:lpstr>PowerPoint 演示文稿</vt:lpstr>
      <vt:lpstr>髋骨的连结        </vt:lpstr>
      <vt:lpstr>PowerPoint 演示文稿</vt:lpstr>
      <vt:lpstr>骨盆的性别差异        </vt:lpstr>
      <vt:lpstr>男、女性骨盆的形态差别        </vt:lpstr>
      <vt:lpstr>PowerPoint 演示文稿</vt:lpstr>
      <vt:lpstr>髋关节        </vt:lpstr>
      <vt:lpstr>PowerPoint 演示文稿</vt:lpstr>
      <vt:lpstr>膝关节        </vt:lpstr>
      <vt:lpstr>PowerPoint 演示文稿</vt:lpstr>
      <vt:lpstr>足关节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肌的形态        </vt:lpstr>
      <vt:lpstr>PowerPoint 演示文稿</vt:lpstr>
      <vt:lpstr>PowerPoint 演示文稿</vt:lpstr>
      <vt:lpstr>肌的起止和作用          </vt:lpstr>
      <vt:lpstr>PowerPoint 演示文稿</vt:lpstr>
      <vt:lpstr>大腿中部横断面（示筋膜）          </vt:lpstr>
      <vt:lpstr>PowerPoint 演示文稿</vt:lpstr>
      <vt:lpstr>腱鞘           </vt:lpstr>
      <vt:lpstr>PowerPoint 演示文稿</vt:lpstr>
      <vt:lpstr>头肌           </vt:lpstr>
      <vt:lpstr>PowerPoint 演示文稿</vt:lpstr>
      <vt:lpstr>舌骨上、下肌群           </vt:lpstr>
      <vt:lpstr>PowerPoint 演示文稿</vt:lpstr>
      <vt:lpstr>颈深肌群           </vt:lpstr>
      <vt:lpstr>PowerPoint 演示文稿</vt:lpstr>
      <vt:lpstr>背肌            </vt:lpstr>
      <vt:lpstr>PowerPoint 演示文稿</vt:lpstr>
      <vt:lpstr> 胸肌              </vt:lpstr>
      <vt:lpstr> 前锯肌和肋间肌              </vt:lpstr>
      <vt:lpstr>PowerPoint 演示文稿</vt:lpstr>
      <vt:lpstr>膈和腹后壁肌               </vt:lpstr>
      <vt:lpstr>PowerPoint 演示文稿</vt:lpstr>
      <vt:lpstr>腹肌前外侧群图               </vt:lpstr>
      <vt:lpstr>腹前壁下部                </vt:lpstr>
      <vt:lpstr>PowerPoint 演示文稿</vt:lpstr>
      <vt:lpstr>PowerPoint 演示文稿</vt:lpstr>
      <vt:lpstr>PowerPoint 演示文稿</vt:lpstr>
      <vt:lpstr>腹直肌鞘</vt:lpstr>
      <vt:lpstr>PowerPoint 演示文稿</vt:lpstr>
      <vt:lpstr>会阴肌</vt:lpstr>
      <vt:lpstr>PowerPoint 演示文稿</vt:lpstr>
      <vt:lpstr>上肢肌前面 </vt:lpstr>
      <vt:lpstr>上肢肌后面  </vt:lpstr>
      <vt:lpstr>PowerPoint 演示文稿</vt:lpstr>
      <vt:lpstr>PowerPoint 演示文稿</vt:lpstr>
      <vt:lpstr>前臂肌前群</vt:lpstr>
      <vt:lpstr>前臂肌后群深层 </vt:lpstr>
      <vt:lpstr>PowerPoint 演示文稿</vt:lpstr>
      <vt:lpstr>手肌浅层图</vt:lpstr>
      <vt:lpstr>手肌深层</vt:lpstr>
      <vt:lpstr>PowerPoint 演示文稿</vt:lpstr>
      <vt:lpstr>PowerPoint 演示文稿</vt:lpstr>
      <vt:lpstr>下肢肌前面</vt:lpstr>
      <vt:lpstr>下肢肌后面</vt:lpstr>
      <vt:lpstr>臀部深层 </vt:lpstr>
      <vt:lpstr>PowerPoint 演示文稿</vt:lpstr>
      <vt:lpstr>PowerPoint 演示文稿</vt:lpstr>
      <vt:lpstr>小腿肌后群深层 </vt:lpstr>
      <vt:lpstr>PowerPoint 演示文稿</vt:lpstr>
      <vt:lpstr>足底肌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377</cp:revision>
  <dcterms:created xsi:type="dcterms:W3CDTF">2019-11-11T13:37:00Z</dcterms:created>
  <dcterms:modified xsi:type="dcterms:W3CDTF">2025-10-09T02:42:52Z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6BACF25E8B2A49138434BBEFC488D328_13</vt:lpwstr>
  </property>
</Properties>
</file>